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3"/>
  </p:notesMasterIdLst>
  <p:sldIdLst>
    <p:sldId id="256" r:id="rId2"/>
    <p:sldId id="299" r:id="rId3"/>
    <p:sldId id="371" r:id="rId4"/>
    <p:sldId id="342" r:id="rId5"/>
    <p:sldId id="300" r:id="rId6"/>
    <p:sldId id="328" r:id="rId7"/>
    <p:sldId id="329" r:id="rId8"/>
    <p:sldId id="330" r:id="rId9"/>
    <p:sldId id="331" r:id="rId10"/>
    <p:sldId id="332" r:id="rId11"/>
    <p:sldId id="334" r:id="rId12"/>
    <p:sldId id="327" r:id="rId13"/>
    <p:sldId id="336" r:id="rId14"/>
    <p:sldId id="333" r:id="rId15"/>
    <p:sldId id="337" r:id="rId16"/>
    <p:sldId id="338" r:id="rId17"/>
    <p:sldId id="340" r:id="rId18"/>
    <p:sldId id="341" r:id="rId19"/>
    <p:sldId id="339" r:id="rId20"/>
    <p:sldId id="301" r:id="rId21"/>
    <p:sldId id="305" r:id="rId22"/>
    <p:sldId id="304" r:id="rId23"/>
    <p:sldId id="343" r:id="rId24"/>
    <p:sldId id="344" r:id="rId25"/>
    <p:sldId id="306" r:id="rId26"/>
    <p:sldId id="302" r:id="rId27"/>
    <p:sldId id="303" r:id="rId28"/>
    <p:sldId id="307" r:id="rId29"/>
    <p:sldId id="314" r:id="rId30"/>
    <p:sldId id="308" r:id="rId31"/>
    <p:sldId id="347" r:id="rId32"/>
    <p:sldId id="345" r:id="rId33"/>
    <p:sldId id="348" r:id="rId34"/>
    <p:sldId id="312" r:id="rId35"/>
    <p:sldId id="309" r:id="rId36"/>
    <p:sldId id="316" r:id="rId37"/>
    <p:sldId id="346" r:id="rId38"/>
    <p:sldId id="310" r:id="rId39"/>
    <p:sldId id="317" r:id="rId40"/>
    <p:sldId id="319" r:id="rId41"/>
    <p:sldId id="318" r:id="rId42"/>
    <p:sldId id="315" r:id="rId43"/>
    <p:sldId id="349" r:id="rId44"/>
    <p:sldId id="350" r:id="rId45"/>
    <p:sldId id="320" r:id="rId46"/>
    <p:sldId id="279" r:id="rId47"/>
    <p:sldId id="321" r:id="rId48"/>
    <p:sldId id="326" r:id="rId49"/>
    <p:sldId id="280" r:id="rId50"/>
    <p:sldId id="293" r:id="rId51"/>
    <p:sldId id="286" r:id="rId52"/>
    <p:sldId id="294" r:id="rId53"/>
    <p:sldId id="287" r:id="rId54"/>
    <p:sldId id="295" r:id="rId55"/>
    <p:sldId id="288" r:id="rId56"/>
    <p:sldId id="297" r:id="rId57"/>
    <p:sldId id="289" r:id="rId58"/>
    <p:sldId id="298" r:id="rId59"/>
    <p:sldId id="290" r:id="rId60"/>
    <p:sldId id="324" r:id="rId61"/>
    <p:sldId id="291" r:id="rId62"/>
    <p:sldId id="278" r:id="rId63"/>
    <p:sldId id="323" r:id="rId64"/>
    <p:sldId id="282" r:id="rId65"/>
    <p:sldId id="283" r:id="rId66"/>
    <p:sldId id="284" r:id="rId67"/>
    <p:sldId id="281" r:id="rId68"/>
    <p:sldId id="292" r:id="rId69"/>
    <p:sldId id="277" r:id="rId70"/>
    <p:sldId id="365" r:id="rId71"/>
    <p:sldId id="367" r:id="rId72"/>
    <p:sldId id="351" r:id="rId73"/>
    <p:sldId id="352" r:id="rId74"/>
    <p:sldId id="354" r:id="rId75"/>
    <p:sldId id="356" r:id="rId76"/>
    <p:sldId id="357" r:id="rId77"/>
    <p:sldId id="355" r:id="rId78"/>
    <p:sldId id="358" r:id="rId79"/>
    <p:sldId id="360" r:id="rId80"/>
    <p:sldId id="361" r:id="rId81"/>
    <p:sldId id="364" r:id="rId82"/>
    <p:sldId id="353" r:id="rId83"/>
    <p:sldId id="362" r:id="rId84"/>
    <p:sldId id="363" r:id="rId85"/>
    <p:sldId id="311" r:id="rId86"/>
    <p:sldId id="359" r:id="rId87"/>
    <p:sldId id="368" r:id="rId88"/>
    <p:sldId id="322" r:id="rId89"/>
    <p:sldId id="370" r:id="rId90"/>
    <p:sldId id="369" r:id="rId91"/>
    <p:sldId id="268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99" autoAdjust="0"/>
  </p:normalViewPr>
  <p:slideViewPr>
    <p:cSldViewPr snapToGrid="0">
      <p:cViewPr varScale="1">
        <p:scale>
          <a:sx n="96" d="100"/>
          <a:sy n="96" d="100"/>
        </p:scale>
        <p:origin x="4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3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5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18:25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18:25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18:25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18:25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18:25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18:25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18:25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18:25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18:25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18:25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18:25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Desktop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Geostatisztikai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műveletek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 err="1"/>
              <a:t>Geostatisztikai</a:t>
            </a:r>
            <a:r>
              <a:rPr lang="hu-HU" noProof="0" dirty="0"/>
              <a:t> műveletek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 err="1" smtClean="0"/>
              <a:t>Desktop</a:t>
            </a:r>
            <a:r>
              <a:rPr lang="hu-HU" noProof="0" dirty="0" smtClean="0"/>
              <a:t> GIS</a:t>
            </a:r>
          </a:p>
          <a:p>
            <a:r>
              <a:rPr lang="hu-HU" noProof="0" dirty="0" smtClean="0"/>
              <a:t>2023.04.04.</a:t>
            </a:r>
            <a:endParaRPr lang="hu-HU" noProof="0" dirty="0" smtClean="0"/>
          </a:p>
          <a:p>
            <a:r>
              <a:rPr lang="hu-HU" noProof="0" dirty="0" err="1" smtClean="0"/>
              <a:t>Bede-Fazekas</a:t>
            </a:r>
            <a:r>
              <a:rPr lang="hu-HU" noProof="0" dirty="0" smtClean="0"/>
              <a:t> Ákos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hu-HU" noProof="0" dirty="0"/>
              <a:t>leíró statisztikai jellemzők</a:t>
            </a:r>
          </a:p>
          <a:p>
            <a:pPr lvl="1"/>
            <a:r>
              <a:rPr lang="hu-HU" noProof="0" dirty="0"/>
              <a:t>minimum, maximum, tartomány</a:t>
            </a:r>
          </a:p>
          <a:p>
            <a:pPr lvl="1"/>
            <a:r>
              <a:rPr lang="hu-HU" noProof="0" dirty="0"/>
              <a:t>átlag, </a:t>
            </a:r>
            <a:r>
              <a:rPr lang="hu-HU" noProof="0" dirty="0" smtClean="0"/>
              <a:t>medián, összeg</a:t>
            </a:r>
            <a:endParaRPr lang="hu-HU" noProof="0" dirty="0"/>
          </a:p>
          <a:p>
            <a:pPr lvl="1"/>
            <a:r>
              <a:rPr lang="hu-HU" noProof="0" dirty="0"/>
              <a:t>szórás, egyedi értékek száma</a:t>
            </a:r>
          </a:p>
          <a:p>
            <a:pPr lvl="1"/>
            <a:r>
              <a:rPr lang="hu-HU" noProof="0" dirty="0"/>
              <a:t>legritkább érték, </a:t>
            </a:r>
            <a:r>
              <a:rPr lang="hu-HU" noProof="0" dirty="0">
                <a:solidFill>
                  <a:srgbClr val="FF0000"/>
                </a:solidFill>
              </a:rPr>
              <a:t>leggyakoribb </a:t>
            </a:r>
            <a:r>
              <a:rPr lang="hu-HU" noProof="0" dirty="0" smtClean="0">
                <a:solidFill>
                  <a:srgbClr val="FF0000"/>
                </a:solidFill>
              </a:rPr>
              <a:t>érték</a:t>
            </a:r>
            <a:endParaRPr lang="hu-HU" noProof="0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814116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3487182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5193745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34303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006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443584" cy="4754563"/>
          </a:xfrm>
        </p:spPr>
        <p:txBody>
          <a:bodyPr/>
          <a:lstStyle/>
          <a:p>
            <a:pPr indent="-228600"/>
            <a:r>
              <a:rPr lang="hu-HU" noProof="0" dirty="0"/>
              <a:t>leíró statisztikai jellemzők</a:t>
            </a:r>
          </a:p>
          <a:p>
            <a:pPr lvl="1"/>
            <a:r>
              <a:rPr lang="hu-HU" noProof="0" dirty="0"/>
              <a:t>minimum, maximum, tartomány</a:t>
            </a:r>
          </a:p>
          <a:p>
            <a:pPr lvl="1"/>
            <a:r>
              <a:rPr lang="hu-HU" noProof="0" dirty="0"/>
              <a:t>átlag, </a:t>
            </a:r>
            <a:r>
              <a:rPr lang="hu-HU" noProof="0" dirty="0" smtClean="0">
                <a:solidFill>
                  <a:srgbClr val="FF0000"/>
                </a:solidFill>
              </a:rPr>
              <a:t>medián</a:t>
            </a:r>
            <a:r>
              <a:rPr lang="hu-HU" noProof="0" dirty="0" smtClean="0"/>
              <a:t>, összeg</a:t>
            </a:r>
            <a:endParaRPr lang="hu-HU" noProof="0" dirty="0"/>
          </a:p>
          <a:p>
            <a:pPr lvl="1"/>
            <a:r>
              <a:rPr lang="hu-HU" noProof="0" dirty="0"/>
              <a:t>szórás, </a:t>
            </a:r>
            <a:r>
              <a:rPr lang="hu-HU" noProof="0" dirty="0">
                <a:solidFill>
                  <a:srgbClr val="FF0000"/>
                </a:solidFill>
              </a:rPr>
              <a:t>egyedi értékek száma</a:t>
            </a:r>
          </a:p>
          <a:p>
            <a:pPr lvl="1"/>
            <a:r>
              <a:rPr lang="hu-HU" noProof="0" dirty="0">
                <a:solidFill>
                  <a:srgbClr val="FF0000"/>
                </a:solidFill>
              </a:rPr>
              <a:t>legritkább érték, </a:t>
            </a:r>
            <a:r>
              <a:rPr lang="hu-HU" noProof="0" dirty="0" smtClean="0">
                <a:solidFill>
                  <a:srgbClr val="FF0000"/>
                </a:solidFill>
              </a:rPr>
              <a:t>leggyakoribb érték</a:t>
            </a:r>
          </a:p>
          <a:p>
            <a:pPr lvl="1"/>
            <a:endParaRPr lang="hu-HU" noProof="0" dirty="0">
              <a:solidFill>
                <a:srgbClr val="FF0000"/>
              </a:solidFill>
            </a:endParaRPr>
          </a:p>
          <a:p>
            <a:pPr lvl="1"/>
            <a:r>
              <a:rPr lang="hu-HU" noProof="0" dirty="0" smtClean="0">
                <a:solidFill>
                  <a:srgbClr val="FF0000"/>
                </a:solidFill>
              </a:rPr>
              <a:t>pirosak: csak kategorikus/egész raszter esetén választhatóak</a:t>
            </a:r>
            <a:endParaRPr lang="hu-HU" noProof="0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814116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3487182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5193745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34303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163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71360" cy="4754563"/>
          </a:xfrm>
        </p:spPr>
        <p:txBody>
          <a:bodyPr/>
          <a:lstStyle/>
          <a:p>
            <a:r>
              <a:rPr lang="hu-HU" noProof="0" dirty="0" smtClean="0"/>
              <a:t>paraméterek</a:t>
            </a:r>
          </a:p>
          <a:p>
            <a:pPr lvl="1"/>
            <a:r>
              <a:rPr lang="hu-HU" noProof="0" dirty="0" smtClean="0"/>
              <a:t>input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 </a:t>
            </a:r>
            <a:r>
              <a:rPr lang="hu-HU" noProof="0" dirty="0" err="1" smtClean="0"/>
              <a:t>or</a:t>
            </a:r>
            <a:r>
              <a:rPr lang="hu-HU" noProof="0" dirty="0" smtClean="0"/>
              <a:t> </a:t>
            </a:r>
            <a:r>
              <a:rPr lang="hu-HU" noProof="0" dirty="0" err="1" smtClean="0"/>
              <a:t>feature</a:t>
            </a:r>
            <a:r>
              <a:rPr lang="hu-HU" noProof="0" dirty="0" smtClean="0"/>
              <a:t> </a:t>
            </a:r>
            <a:r>
              <a:rPr lang="hu-HU" noProof="0" dirty="0" err="1" smtClean="0"/>
              <a:t>zone</a:t>
            </a:r>
            <a:r>
              <a:rPr lang="hu-HU" noProof="0" dirty="0" smtClean="0"/>
              <a:t> </a:t>
            </a:r>
            <a:r>
              <a:rPr lang="hu-HU" noProof="0" dirty="0" err="1" smtClean="0"/>
              <a:t>data</a:t>
            </a:r>
            <a:r>
              <a:rPr lang="hu-HU" noProof="0" dirty="0" smtClean="0"/>
              <a:t> (kijelölés számít!)</a:t>
            </a:r>
          </a:p>
          <a:p>
            <a:pPr lvl="1"/>
            <a:r>
              <a:rPr lang="hu-HU" noProof="0" dirty="0" err="1" smtClean="0"/>
              <a:t>zone</a:t>
            </a:r>
            <a:r>
              <a:rPr lang="hu-HU" noProof="0" dirty="0" smtClean="0"/>
              <a:t> </a:t>
            </a:r>
            <a:r>
              <a:rPr lang="hu-HU" noProof="0" dirty="0" err="1" smtClean="0"/>
              <a:t>field</a:t>
            </a:r>
            <a:r>
              <a:rPr lang="hu-HU" noProof="0" dirty="0" smtClean="0"/>
              <a:t> (poligon esetén jellemzően a FID/</a:t>
            </a:r>
            <a:r>
              <a:rPr lang="hu-HU" noProof="0" dirty="0" err="1" smtClean="0"/>
              <a:t>ObjectID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input </a:t>
            </a:r>
            <a:r>
              <a:rPr lang="hu-HU" noProof="0" dirty="0" err="1" smtClean="0"/>
              <a:t>value</a:t>
            </a:r>
            <a:r>
              <a:rPr lang="hu-HU" noProof="0" dirty="0" smtClean="0"/>
              <a:t> </a:t>
            </a:r>
            <a:r>
              <a:rPr lang="hu-HU" noProof="0" dirty="0" err="1" smtClean="0"/>
              <a:t>raster</a:t>
            </a:r>
            <a:endParaRPr lang="hu-HU" noProof="0" dirty="0" smtClean="0"/>
          </a:p>
          <a:p>
            <a:pPr lvl="1"/>
            <a:r>
              <a:rPr lang="hu-HU" noProof="0" dirty="0" smtClean="0"/>
              <a:t>output </a:t>
            </a:r>
            <a:r>
              <a:rPr lang="hu-HU" noProof="0" dirty="0" err="1" smtClean="0"/>
              <a:t>raster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statistics</a:t>
            </a:r>
            <a:r>
              <a:rPr lang="hu-HU" noProof="0" dirty="0" smtClean="0"/>
              <a:t> </a:t>
            </a:r>
            <a:r>
              <a:rPr lang="hu-HU" noProof="0" dirty="0" err="1" smtClean="0"/>
              <a:t>type</a:t>
            </a:r>
            <a:r>
              <a:rPr lang="hu-HU" noProof="0" dirty="0" smtClean="0"/>
              <a:t> (alapértelmezett: átlag)</a:t>
            </a:r>
          </a:p>
          <a:p>
            <a:pPr lvl="1"/>
            <a:r>
              <a:rPr lang="hu-HU" noProof="0" dirty="0" err="1" smtClean="0"/>
              <a:t>ignore</a:t>
            </a:r>
            <a:r>
              <a:rPr lang="hu-HU" noProof="0" dirty="0" smtClean="0"/>
              <a:t> </a:t>
            </a:r>
            <a:r>
              <a:rPr lang="hu-HU" noProof="0" dirty="0" err="1" smtClean="0"/>
              <a:t>NoData</a:t>
            </a:r>
            <a:r>
              <a:rPr lang="hu-HU" noProof="0" dirty="0" smtClean="0"/>
              <a:t> </a:t>
            </a:r>
            <a:r>
              <a:rPr lang="hu-HU" noProof="0" dirty="0" err="1" smtClean="0"/>
              <a:t>in</a:t>
            </a:r>
            <a:r>
              <a:rPr lang="hu-HU" noProof="0" dirty="0" smtClean="0"/>
              <a:t> </a:t>
            </a:r>
            <a:r>
              <a:rPr lang="hu-HU" noProof="0" dirty="0" err="1" smtClean="0"/>
              <a:t>calculations</a:t>
            </a:r>
            <a:r>
              <a:rPr lang="hu-HU" noProof="0" dirty="0" smtClean="0"/>
              <a:t> (alapértelmezett: igen) – furcsaságokat, extrém értékeket okozhat a raszter határát keresztező poligonok esetén</a:t>
            </a:r>
          </a:p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felszínhőmérséklet maximuma a településeken belül, ismeretlen értékeket nem hagyjuk el</a:t>
            </a:r>
          </a:p>
          <a:p>
            <a:pPr lvl="1"/>
            <a:endParaRPr lang="hu-HU" noProof="0" dirty="0" smtClean="0"/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528" y="2945278"/>
            <a:ext cx="4050030" cy="3110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528" y="527554"/>
            <a:ext cx="4019550" cy="2257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24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 – feladat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noProof="0" dirty="0" smtClean="0"/>
              <a:t>jelölj ki néhány települést</a:t>
            </a:r>
          </a:p>
          <a:p>
            <a:pPr lvl="1"/>
            <a:r>
              <a:rPr lang="hu-HU" noProof="0" dirty="0" smtClean="0"/>
              <a:t>amik teljesen a domborzatmodell alá esnek</a:t>
            </a:r>
          </a:p>
          <a:p>
            <a:pPr lvl="1"/>
            <a:r>
              <a:rPr lang="hu-HU" noProof="0" dirty="0" smtClean="0"/>
              <a:t>a kijelölt települések több megyét képviseljenek</a:t>
            </a:r>
          </a:p>
          <a:p>
            <a:r>
              <a:rPr lang="hu-HU" noProof="0" dirty="0" smtClean="0"/>
              <a:t>készíts területi statisztikát a megyékre bontva (MEGYEKOD)</a:t>
            </a:r>
          </a:p>
          <a:p>
            <a:r>
              <a:rPr lang="hu-HU" noProof="0" dirty="0" smtClean="0"/>
              <a:t>a domborzati raszter celláinak mediánjáról</a:t>
            </a:r>
          </a:p>
          <a:p>
            <a:r>
              <a:rPr lang="hu-HU" noProof="0" dirty="0" smtClean="0"/>
              <a:t>hagyd el az ismeretlen cellaértékeket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152" y="1422400"/>
            <a:ext cx="4060965" cy="4627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18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825888" cy="4754563"/>
          </a:xfrm>
        </p:spPr>
        <p:txBody>
          <a:bodyPr/>
          <a:lstStyle/>
          <a:p>
            <a:r>
              <a:rPr lang="hu-HU" noProof="0" dirty="0" smtClean="0"/>
              <a:t>ha táblázatként kérjük az eredményt (</a:t>
            </a:r>
            <a:r>
              <a:rPr lang="hu-HU" noProof="0" dirty="0" err="1" smtClean="0"/>
              <a:t>Zonal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r>
              <a:rPr lang="hu-HU" noProof="0" dirty="0" smtClean="0"/>
              <a:t> </a:t>
            </a:r>
            <a:r>
              <a:rPr lang="hu-HU" noProof="0" dirty="0" err="1" smtClean="0"/>
              <a:t>as</a:t>
            </a:r>
            <a:r>
              <a:rPr lang="hu-HU" noProof="0" dirty="0" smtClean="0"/>
              <a:t> </a:t>
            </a:r>
            <a:r>
              <a:rPr lang="hu-HU" noProof="0" dirty="0" err="1" smtClean="0"/>
              <a:t>Table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"output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" helyett "output </a:t>
            </a:r>
            <a:r>
              <a:rPr lang="hu-HU" noProof="0" dirty="0" err="1" smtClean="0"/>
              <a:t>table</a:t>
            </a:r>
            <a:r>
              <a:rPr lang="hu-HU" noProof="0" dirty="0" smtClean="0"/>
              <a:t>" paraméter</a:t>
            </a:r>
          </a:p>
          <a:p>
            <a:pPr lvl="1"/>
            <a:r>
              <a:rPr lang="hu-HU" noProof="0" dirty="0" smtClean="0"/>
              <a:t>egyszerre több statisztikát is lekérhetünk (ALL)</a:t>
            </a:r>
          </a:p>
          <a:p>
            <a:r>
              <a:rPr lang="hu-HU" noProof="0" dirty="0" smtClean="0"/>
              <a:t>utána a megfelelő azonosítóval hozzárendelhetjük a vektorfájlhoz a táblázatot</a:t>
            </a:r>
          </a:p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felszínhőmérséklet minden statisztikája</a:t>
            </a:r>
          </a:p>
          <a:p>
            <a:pPr lvl="1"/>
            <a:r>
              <a:rPr lang="hu-HU" noProof="0" dirty="0" smtClean="0"/>
              <a:t>a </a:t>
            </a:r>
            <a:r>
              <a:rPr lang="hu-HU" noProof="0" dirty="0" err="1" smtClean="0"/>
              <a:t>KEF-hálóban</a:t>
            </a:r>
            <a:r>
              <a:rPr lang="hu-HU" noProof="0" dirty="0" smtClean="0"/>
              <a:t> (SZ_AZO mező alapján)</a:t>
            </a:r>
          </a:p>
          <a:p>
            <a:pPr lvl="1"/>
            <a:r>
              <a:rPr lang="hu-HU" noProof="0" dirty="0" smtClean="0"/>
              <a:t>ismeretlen értékeket elhagyva</a:t>
            </a:r>
          </a:p>
          <a:p>
            <a:pPr lvl="1"/>
            <a:r>
              <a:rPr lang="hu-HU" noProof="0" dirty="0" smtClean="0"/>
              <a:t>hozzárendelés </a:t>
            </a:r>
            <a:r>
              <a:rPr lang="hu-HU" noProof="0" dirty="0" err="1" smtClean="0"/>
              <a:t>Joinnal</a:t>
            </a:r>
            <a:endParaRPr lang="hu-HU" noProof="0" dirty="0" smtClean="0"/>
          </a:p>
          <a:p>
            <a:pPr lvl="1"/>
            <a:r>
              <a:rPr lang="hu-HU" noProof="0" dirty="0" smtClean="0"/>
              <a:t>színezés valamelyik statisztikai jellemző alapján</a:t>
            </a:r>
          </a:p>
          <a:p>
            <a:pPr lvl="1"/>
            <a:endParaRPr lang="hu-HU" noProof="0" dirty="0" smtClean="0"/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089" y="154069"/>
            <a:ext cx="3344577" cy="18978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088" y="4375151"/>
            <a:ext cx="3344577" cy="2391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4088" y="2175113"/>
            <a:ext cx="3344577" cy="2092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73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 – feladat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642865" cy="4754563"/>
          </a:xfrm>
        </p:spPr>
        <p:txBody>
          <a:bodyPr/>
          <a:lstStyle/>
          <a:p>
            <a:r>
              <a:rPr lang="hu-HU" noProof="0" dirty="0" smtClean="0"/>
              <a:t>kérd le táblázatként a domborzatmodell összes statisztikáját</a:t>
            </a:r>
          </a:p>
          <a:p>
            <a:r>
              <a:rPr lang="hu-HU" noProof="0" dirty="0" smtClean="0"/>
              <a:t>a középtájak poligonjai ("középtáj" mező) alapján</a:t>
            </a:r>
          </a:p>
          <a:p>
            <a:r>
              <a:rPr lang="hu-HU" noProof="0" dirty="0" smtClean="0"/>
              <a:t>hagyd el az ismeretlen értéket</a:t>
            </a:r>
          </a:p>
          <a:p>
            <a:r>
              <a:rPr lang="hu-HU" noProof="0" dirty="0" smtClean="0"/>
              <a:t>rendeld hozzá a közös azonosító alapján a középtájakhoz a statisztikákat tartalmazó táblázatot</a:t>
            </a:r>
          </a:p>
          <a:p>
            <a:pPr lvl="1"/>
            <a:r>
              <a:rPr lang="hu-HU" noProof="0" dirty="0" smtClean="0"/>
              <a:t>a táblázatban egy betűvel rövidebb lesz az </a:t>
            </a:r>
            <a:r>
              <a:rPr lang="hu-HU" noProof="0" dirty="0" err="1" smtClean="0"/>
              <a:t>azonosítómező</a:t>
            </a:r>
            <a:r>
              <a:rPr lang="hu-HU" noProof="0" dirty="0" smtClean="0"/>
              <a:t> neve</a:t>
            </a:r>
            <a:endParaRPr lang="hu-HU" noProof="0" dirty="0" smtClean="0"/>
          </a:p>
          <a:p>
            <a:r>
              <a:rPr lang="hu-HU" noProof="0" dirty="0" smtClean="0"/>
              <a:t>színezd a középtájakat a leggyakrabban előforduló magasságérték alapján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065" y="1422400"/>
            <a:ext cx="4537580" cy="4627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891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hisztogramja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534988"/>
            <a:r>
              <a:rPr lang="hu-HU" noProof="0" dirty="0" smtClean="0"/>
              <a:t>hisztogram</a:t>
            </a:r>
          </a:p>
          <a:p>
            <a:pPr lvl="1"/>
            <a:r>
              <a:rPr lang="hu-HU" noProof="0" dirty="0" err="1"/>
              <a:t>Spatial</a:t>
            </a:r>
            <a:r>
              <a:rPr lang="hu-HU" noProof="0" dirty="0"/>
              <a:t> </a:t>
            </a:r>
            <a:r>
              <a:rPr lang="hu-HU" noProof="0" dirty="0" err="1"/>
              <a:t>Analyst</a:t>
            </a:r>
            <a:r>
              <a:rPr lang="hu-HU" noProof="0" dirty="0"/>
              <a:t> </a:t>
            </a:r>
            <a:r>
              <a:rPr lang="hu-HU" noProof="0" dirty="0" err="1"/>
              <a:t>Tools</a:t>
            </a:r>
            <a:r>
              <a:rPr lang="hu-HU" noProof="0" dirty="0"/>
              <a:t> &gt; </a:t>
            </a:r>
            <a:r>
              <a:rPr lang="hu-HU" noProof="0" dirty="0" err="1"/>
              <a:t>Zonal</a:t>
            </a:r>
            <a:r>
              <a:rPr lang="hu-HU" noProof="0" dirty="0"/>
              <a:t> &gt; </a:t>
            </a:r>
            <a:r>
              <a:rPr lang="hu-HU" noProof="0" dirty="0" err="1"/>
              <a:t>Zonal</a:t>
            </a:r>
            <a:r>
              <a:rPr lang="hu-HU" noProof="0" dirty="0"/>
              <a:t> </a:t>
            </a:r>
            <a:r>
              <a:rPr lang="hu-HU" noProof="0" dirty="0" err="1"/>
              <a:t>Histogram</a:t>
            </a:r>
            <a:endParaRPr lang="hu-HU" noProof="0" dirty="0"/>
          </a:p>
          <a:p>
            <a:pPr lvl="1"/>
            <a:r>
              <a:rPr lang="hu-HU" noProof="0" dirty="0"/>
              <a:t>egy számérték helyett az egész eloszlást mutatja</a:t>
            </a:r>
          </a:p>
          <a:p>
            <a:pPr lvl="1"/>
            <a:r>
              <a:rPr lang="hu-HU" noProof="0" dirty="0" smtClean="0"/>
              <a:t>bemenete hasonló: egy raszter értékekkel és zónák (kategorikus raszter vagy poligon)</a:t>
            </a:r>
          </a:p>
          <a:p>
            <a:pPr lvl="1"/>
            <a:r>
              <a:rPr lang="hu-HU" noProof="0" dirty="0" smtClean="0"/>
              <a:t>a kimenete egy táblázat és egy ábra, aminek opcionálisan adhatunk nevet</a:t>
            </a:r>
          </a:p>
          <a:p>
            <a:r>
              <a:rPr lang="hu-HU" noProof="0" dirty="0" smtClean="0"/>
              <a:t>elég csúnyácska, de ezernyi testreszabási lehetőséget kínál</a:t>
            </a:r>
          </a:p>
          <a:p>
            <a:r>
              <a:rPr lang="hu-HU" noProof="0" dirty="0" smtClean="0"/>
              <a:t>főbb kezelési lehetőségek</a:t>
            </a:r>
          </a:p>
          <a:p>
            <a:pPr lvl="1"/>
            <a:r>
              <a:rPr lang="hu-HU" noProof="0" dirty="0" smtClean="0"/>
              <a:t>Add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Layout</a:t>
            </a:r>
            <a:r>
              <a:rPr lang="hu-HU" noProof="0" dirty="0" smtClean="0"/>
              <a:t> – hozzáadja a nyomtatási elrendezéshez</a:t>
            </a:r>
          </a:p>
          <a:p>
            <a:pPr lvl="1"/>
            <a:r>
              <a:rPr lang="hu-HU" noProof="0" dirty="0" err="1" smtClean="0"/>
              <a:t>Copy</a:t>
            </a:r>
            <a:r>
              <a:rPr lang="hu-HU" noProof="0" dirty="0" smtClean="0"/>
              <a:t> </a:t>
            </a:r>
            <a:r>
              <a:rPr lang="hu-HU" noProof="0" dirty="0" err="1" smtClean="0"/>
              <a:t>as</a:t>
            </a:r>
            <a:r>
              <a:rPr lang="hu-HU" noProof="0" dirty="0" smtClean="0"/>
              <a:t> </a:t>
            </a:r>
            <a:r>
              <a:rPr lang="hu-HU" noProof="0" dirty="0" err="1" smtClean="0"/>
              <a:t>Graphic</a:t>
            </a:r>
            <a:r>
              <a:rPr lang="hu-HU" noProof="0" dirty="0" smtClean="0"/>
              <a:t> – vágólapra másolja képként</a:t>
            </a:r>
          </a:p>
          <a:p>
            <a:pPr lvl="1"/>
            <a:r>
              <a:rPr lang="hu-HU" noProof="0" dirty="0" smtClean="0"/>
              <a:t>Print – nyomtatóra küldi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0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hisztogramja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felszínhőmérsékleti raszter által teljesen kitakart</a:t>
            </a:r>
          </a:p>
          <a:p>
            <a:pPr lvl="1"/>
            <a:r>
              <a:rPr lang="hu-HU" noProof="0" dirty="0" smtClean="0"/>
              <a:t>"E" betűvel kezdődő településeken belül</a:t>
            </a:r>
          </a:p>
          <a:p>
            <a:pPr lvl="1"/>
            <a:r>
              <a:rPr lang="hu-HU" noProof="0" dirty="0" smtClean="0"/>
              <a:t>a felszínhőmérséklet eloszlása</a:t>
            </a:r>
          </a:p>
          <a:p>
            <a:pPr lvl="1"/>
            <a:r>
              <a:rPr lang="hu-HU" noProof="0" dirty="0" smtClean="0"/>
              <a:t>hozzáadva a nyomtatási elrendezéshez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311" y="1422400"/>
            <a:ext cx="3283809" cy="4627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50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hisztogramja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4606341" cy="4754563"/>
          </a:xfrm>
        </p:spPr>
        <p:txBody>
          <a:bodyPr/>
          <a:lstStyle/>
          <a:p>
            <a:r>
              <a:rPr lang="hu-HU" noProof="0" dirty="0" smtClean="0"/>
              <a:t>lépések</a:t>
            </a:r>
          </a:p>
          <a:p>
            <a:pPr lvl="1"/>
            <a:r>
              <a:rPr lang="hu-HU" noProof="0" dirty="0" smtClean="0"/>
              <a:t>3D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Conversion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From</a:t>
            </a:r>
            <a:r>
              <a:rPr lang="hu-HU" noProof="0" dirty="0" smtClean="0"/>
              <a:t>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 Domain</a:t>
            </a:r>
          </a:p>
          <a:p>
            <a:pPr lvl="1"/>
            <a:r>
              <a:rPr lang="hu-HU" noProof="0" dirty="0" err="1" smtClean="0"/>
              <a:t>Select</a:t>
            </a:r>
            <a:r>
              <a:rPr lang="hu-HU" noProof="0" dirty="0" smtClean="0"/>
              <a:t> </a:t>
            </a:r>
            <a:r>
              <a:rPr lang="hu-HU" noProof="0" dirty="0" err="1" smtClean="0"/>
              <a:t>by</a:t>
            </a:r>
            <a:r>
              <a:rPr lang="hu-HU" noProof="0" dirty="0" smtClean="0"/>
              <a:t> </a:t>
            </a:r>
            <a:r>
              <a:rPr lang="hu-HU" noProof="0" dirty="0" err="1" smtClean="0"/>
              <a:t>Location</a:t>
            </a:r>
            <a:r>
              <a:rPr lang="hu-HU" noProof="0" dirty="0" smtClean="0"/>
              <a:t> &gt; települések + </a:t>
            </a:r>
            <a:r>
              <a:rPr lang="hu-HU" noProof="0" dirty="0" err="1" smtClean="0"/>
              <a:t>completely</a:t>
            </a:r>
            <a:r>
              <a:rPr lang="hu-HU" noProof="0" dirty="0" smtClean="0"/>
              <a:t> </a:t>
            </a:r>
            <a:r>
              <a:rPr lang="hu-HU" noProof="0" dirty="0" err="1" smtClean="0"/>
              <a:t>within</a:t>
            </a:r>
            <a:r>
              <a:rPr lang="hu-HU" noProof="0" dirty="0" smtClean="0"/>
              <a:t> + rasztert befoglaló poligon</a:t>
            </a:r>
          </a:p>
          <a:p>
            <a:pPr lvl="1"/>
            <a:r>
              <a:rPr lang="hu-HU" noProof="0" dirty="0" err="1" smtClean="0"/>
              <a:t>Select</a:t>
            </a:r>
            <a:r>
              <a:rPr lang="hu-HU" noProof="0" dirty="0" smtClean="0"/>
              <a:t> </a:t>
            </a:r>
            <a:r>
              <a:rPr lang="hu-HU" noProof="0" dirty="0" err="1" smtClean="0"/>
              <a:t>by</a:t>
            </a:r>
            <a:r>
              <a:rPr lang="hu-HU" noProof="0" dirty="0" smtClean="0"/>
              <a:t> </a:t>
            </a:r>
            <a:r>
              <a:rPr lang="hu-HU" noProof="0" dirty="0" err="1" smtClean="0"/>
              <a:t>Attributes</a:t>
            </a:r>
            <a:r>
              <a:rPr lang="hu-HU" noProof="0" dirty="0" smtClean="0"/>
              <a:t> &gt; települések + </a:t>
            </a:r>
            <a:r>
              <a:rPr lang="hu-HU" noProof="0" dirty="0" err="1" smtClean="0"/>
              <a:t>select</a:t>
            </a:r>
            <a:r>
              <a:rPr lang="hu-HU" noProof="0" dirty="0" smtClean="0"/>
              <a:t> </a:t>
            </a:r>
            <a:r>
              <a:rPr lang="hu-HU" noProof="0" dirty="0" err="1" smtClean="0"/>
              <a:t>from</a:t>
            </a:r>
            <a:r>
              <a:rPr lang="hu-HU" noProof="0" dirty="0" smtClean="0"/>
              <a:t> </a:t>
            </a:r>
            <a:r>
              <a:rPr lang="hu-HU" noProof="0" dirty="0" err="1" smtClean="0"/>
              <a:t>current</a:t>
            </a:r>
            <a:r>
              <a:rPr lang="hu-HU" noProof="0" dirty="0" smtClean="0"/>
              <a:t> </a:t>
            </a:r>
            <a:r>
              <a:rPr lang="hu-HU" noProof="0" dirty="0" err="1" smtClean="0"/>
              <a:t>selection</a:t>
            </a:r>
            <a:r>
              <a:rPr lang="hu-HU" noProof="0" dirty="0" smtClean="0"/>
              <a:t> + "TELEPULESN" LIKE 'E%'</a:t>
            </a:r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Zonal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Zonal</a:t>
            </a:r>
            <a:r>
              <a:rPr lang="hu-HU" noProof="0" dirty="0" smtClean="0"/>
              <a:t> </a:t>
            </a:r>
            <a:r>
              <a:rPr lang="hu-HU" noProof="0" dirty="0" err="1" smtClean="0"/>
              <a:t>Histogram</a:t>
            </a:r>
            <a:endParaRPr lang="hu-HU" noProof="0" dirty="0" smtClean="0"/>
          </a:p>
          <a:p>
            <a:pPr lvl="1"/>
            <a:r>
              <a:rPr lang="hu-HU" noProof="0" dirty="0" smtClean="0"/>
              <a:t>jobb klikk &gt;Add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Layout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730" y="1422400"/>
            <a:ext cx="3154481" cy="3058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422401"/>
            <a:ext cx="3143823" cy="3058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809" y="4617721"/>
            <a:ext cx="4158246" cy="2123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0712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hisztogramja – feladat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jelölj ki néhány (5-10) poligont a </a:t>
            </a:r>
            <a:r>
              <a:rPr lang="hu-HU" noProof="0" dirty="0" err="1" smtClean="0"/>
              <a:t>KEF-hálóból</a:t>
            </a:r>
            <a:endParaRPr lang="hu-HU" noProof="0" dirty="0" smtClean="0"/>
          </a:p>
          <a:p>
            <a:pPr lvl="1"/>
            <a:r>
              <a:rPr lang="hu-HU" noProof="0" dirty="0" smtClean="0"/>
              <a:t>mindegyik essen a domborzatmodell alá</a:t>
            </a:r>
          </a:p>
          <a:p>
            <a:r>
              <a:rPr lang="hu-HU" noProof="0" dirty="0" smtClean="0"/>
              <a:t>készíts hisztogramot az adott poligon növényzetét felmérő botanikus ("</a:t>
            </a:r>
            <a:r>
              <a:rPr lang="hu-HU" noProof="0" dirty="0" err="1" smtClean="0"/>
              <a:t>FELMéRő</a:t>
            </a:r>
            <a:r>
              <a:rPr lang="hu-HU" noProof="0" dirty="0" smtClean="0"/>
              <a:t>" mező) szerint csoportosítva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2818934"/>
            <a:ext cx="5840300" cy="3238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30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Tartalom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 és területi hisztogramja</a:t>
            </a:r>
          </a:p>
          <a:p>
            <a:r>
              <a:rPr lang="hu-HU" noProof="0" dirty="0" smtClean="0"/>
              <a:t>korrelációs mutatók</a:t>
            </a:r>
          </a:p>
          <a:p>
            <a:pPr lvl="1"/>
            <a:r>
              <a:rPr lang="hu-HU" noProof="0" dirty="0" smtClean="0"/>
              <a:t>korreláció, lokális korreláció</a:t>
            </a:r>
          </a:p>
          <a:p>
            <a:pPr lvl="1"/>
            <a:r>
              <a:rPr lang="hu-HU" noProof="0" dirty="0"/>
              <a:t>térbeli </a:t>
            </a:r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r>
              <a:rPr lang="hu-HU" noProof="0" dirty="0" smtClean="0"/>
              <a:t>statisztikai görbék</a:t>
            </a:r>
          </a:p>
          <a:p>
            <a:pPr lvl="1"/>
            <a:r>
              <a:rPr lang="hu-HU" noProof="0" dirty="0" err="1" smtClean="0"/>
              <a:t>korrelogram</a:t>
            </a:r>
            <a:endParaRPr lang="hu-HU" noProof="0" dirty="0"/>
          </a:p>
          <a:p>
            <a:pPr lvl="1"/>
            <a:r>
              <a:rPr lang="hu-HU" noProof="0" dirty="0" err="1" smtClean="0"/>
              <a:t>félvariogram</a:t>
            </a:r>
            <a:r>
              <a:rPr lang="hu-HU" noProof="0" dirty="0" smtClean="0"/>
              <a:t>, </a:t>
            </a:r>
            <a:r>
              <a:rPr lang="hu-HU" noProof="0" dirty="0" err="1" smtClean="0"/>
              <a:t>kovariogram</a:t>
            </a:r>
            <a:endParaRPr lang="hu-HU" noProof="0" dirty="0" smtClean="0"/>
          </a:p>
          <a:p>
            <a:pPr lvl="1"/>
            <a:r>
              <a:rPr lang="hu-HU" noProof="0" dirty="0" smtClean="0"/>
              <a:t>hisztogram</a:t>
            </a:r>
          </a:p>
          <a:p>
            <a:r>
              <a:rPr lang="hu-HU" noProof="0" dirty="0" smtClean="0"/>
              <a:t>interpolációk</a:t>
            </a:r>
          </a:p>
          <a:p>
            <a:pPr lvl="1"/>
            <a:r>
              <a:rPr lang="hu-HU" noProof="0" dirty="0" smtClean="0"/>
              <a:t>determinisztikus és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interpolációs módszerek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korreláció fogalma</a:t>
            </a:r>
          </a:p>
          <a:p>
            <a:pPr lvl="1"/>
            <a:r>
              <a:rPr lang="hu-HU" noProof="0" dirty="0" smtClean="0"/>
              <a:t>két </a:t>
            </a:r>
            <a:r>
              <a:rPr lang="hu-HU" noProof="0" dirty="0"/>
              <a:t>adatsor </a:t>
            </a:r>
            <a:r>
              <a:rPr lang="hu-HU" noProof="0" dirty="0" smtClean="0"/>
              <a:t>egymással milyen módon és mennyire függ össze</a:t>
            </a:r>
          </a:p>
          <a:p>
            <a:pPr lvl="1"/>
            <a:r>
              <a:rPr lang="hu-HU" noProof="0" dirty="0" smtClean="0"/>
              <a:t>lineáris kapcsolatot vizsgál</a:t>
            </a:r>
          </a:p>
          <a:p>
            <a:r>
              <a:rPr lang="hu-HU" noProof="0" dirty="0" smtClean="0"/>
              <a:t>a korreláció egy számérték</a:t>
            </a:r>
          </a:p>
          <a:p>
            <a:pPr lvl="1"/>
            <a:r>
              <a:rPr lang="hu-HU" noProof="0" dirty="0" smtClean="0"/>
              <a:t>-1: erős negatív korreláció</a:t>
            </a:r>
          </a:p>
          <a:p>
            <a:pPr lvl="1"/>
            <a:r>
              <a:rPr lang="hu-HU" noProof="0" dirty="0" smtClean="0"/>
              <a:t>0: nincs kapcsolat</a:t>
            </a:r>
          </a:p>
          <a:p>
            <a:pPr lvl="1"/>
            <a:r>
              <a:rPr lang="hu-HU" noProof="0" dirty="0" smtClean="0"/>
              <a:t>1: erős pozitív korreláció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" y="4309904"/>
            <a:ext cx="8291278" cy="18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55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004561" cy="4754563"/>
          </a:xfrm>
        </p:spPr>
        <p:txBody>
          <a:bodyPr/>
          <a:lstStyle/>
          <a:p>
            <a:r>
              <a:rPr lang="hu-HU" noProof="0" dirty="0" smtClean="0"/>
              <a:t>példák:</a:t>
            </a:r>
          </a:p>
          <a:p>
            <a:pPr lvl="1"/>
            <a:r>
              <a:rPr lang="hu-HU" noProof="0" dirty="0" smtClean="0"/>
              <a:t>magasság és hőmérséklet: –</a:t>
            </a:r>
          </a:p>
          <a:p>
            <a:pPr lvl="1"/>
            <a:r>
              <a:rPr lang="hu-HU" noProof="0" dirty="0" smtClean="0"/>
              <a:t>népsűrűség és légszennyezés: +</a:t>
            </a:r>
          </a:p>
          <a:p>
            <a:pPr lvl="1"/>
            <a:r>
              <a:rPr lang="hu-HU" noProof="0" dirty="0" smtClean="0"/>
              <a:t>májusi és júniusi csapadék: ++</a:t>
            </a:r>
          </a:p>
          <a:p>
            <a:pPr lvl="1"/>
            <a:r>
              <a:rPr lang="hu-HU" noProof="0" dirty="0" smtClean="0"/>
              <a:t>jelenlegi és jövőbeli légszennyezés: +</a:t>
            </a:r>
          </a:p>
          <a:p>
            <a:pPr lvl="1"/>
            <a:r>
              <a:rPr lang="hu-HU" noProof="0" dirty="0" smtClean="0"/>
              <a:t>csapadék és bűnesetek száma: Ø</a:t>
            </a:r>
          </a:p>
          <a:p>
            <a:r>
              <a:rPr lang="hu-HU" noProof="0" dirty="0" smtClean="0"/>
              <a:t>további példák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761" y="1422400"/>
            <a:ext cx="5166360" cy="4651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09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019800" cy="4754563"/>
          </a:xfrm>
        </p:spPr>
        <p:txBody>
          <a:bodyPr/>
          <a:lstStyle/>
          <a:p>
            <a:r>
              <a:rPr lang="hu-HU" noProof="0" dirty="0" smtClean="0"/>
              <a:t>két adatsor = két, azonos hosszúságú számsor</a:t>
            </a:r>
          </a:p>
          <a:p>
            <a:pPr lvl="1"/>
            <a:r>
              <a:rPr lang="hu-HU" noProof="0" dirty="0" smtClean="0"/>
              <a:t>lehetnek akár vektorok mezői</a:t>
            </a:r>
          </a:p>
          <a:p>
            <a:pPr lvl="1"/>
            <a:r>
              <a:rPr lang="hu-HU" noProof="0" dirty="0" smtClean="0"/>
              <a:t>vagy két, azonos felbontású/kiterjedésű raszter cellaértékei</a:t>
            </a:r>
          </a:p>
          <a:p>
            <a:r>
              <a:rPr lang="hu-HU" noProof="0" dirty="0" smtClean="0"/>
              <a:t>korreláció két raszter(réteg) között</a:t>
            </a:r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Multivariate</a:t>
            </a:r>
            <a:r>
              <a:rPr lang="hu-HU" noProof="0" dirty="0" smtClean="0"/>
              <a:t> &gt; Band </a:t>
            </a:r>
            <a:r>
              <a:rPr lang="hu-HU" noProof="0" dirty="0" err="1" smtClean="0"/>
              <a:t>Collection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endParaRPr lang="hu-HU" noProof="0" dirty="0" smtClean="0"/>
          </a:p>
          <a:p>
            <a:r>
              <a:rPr lang="hu-HU" noProof="0" dirty="0" smtClean="0"/>
              <a:t>korreláció két mező között</a:t>
            </a:r>
          </a:p>
          <a:p>
            <a:pPr lvl="1"/>
            <a:r>
              <a:rPr lang="hu-HU" noProof="0" dirty="0" err="1" smtClean="0"/>
              <a:t>ArcMapben</a:t>
            </a:r>
            <a:r>
              <a:rPr lang="hu-HU" noProof="0" dirty="0" smtClean="0"/>
              <a:t> nem találtam rá eszközt</a:t>
            </a:r>
          </a:p>
          <a:p>
            <a:pPr lvl="1"/>
            <a:r>
              <a:rPr lang="hu-HU" noProof="0" dirty="0" smtClean="0"/>
              <a:t>de Excelben könnyű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40" t="10746" r="14032" b="6614"/>
          <a:stretch/>
        </p:blipFill>
        <p:spPr>
          <a:xfrm>
            <a:off x="6878998" y="1524831"/>
            <a:ext cx="4985900" cy="4474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905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86600" cy="4754563"/>
          </a:xfrm>
        </p:spPr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domborzatmodell és felszínhőmérséklet közötti korreláció</a:t>
            </a:r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Multivariate</a:t>
            </a:r>
            <a:r>
              <a:rPr lang="hu-HU" noProof="0" dirty="0" smtClean="0"/>
              <a:t> &gt; Band </a:t>
            </a:r>
            <a:r>
              <a:rPr lang="hu-HU" noProof="0" dirty="0" err="1" smtClean="0"/>
              <a:t>Collection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endParaRPr lang="hu-HU" noProof="0" dirty="0" smtClean="0"/>
          </a:p>
          <a:p>
            <a:pPr lvl="1"/>
            <a:r>
              <a:rPr lang="hu-HU" noProof="0" dirty="0" smtClean="0"/>
              <a:t>be kell pipálni, hogy "</a:t>
            </a:r>
            <a:r>
              <a:rPr lang="hu-HU" noProof="0" dirty="0" err="1" smtClean="0"/>
              <a:t>Compute</a:t>
            </a:r>
            <a:r>
              <a:rPr lang="hu-HU" noProof="0" dirty="0" smtClean="0"/>
              <a:t> </a:t>
            </a:r>
            <a:r>
              <a:rPr lang="hu-HU" noProof="0" dirty="0" err="1" smtClean="0"/>
              <a:t>covariance</a:t>
            </a:r>
            <a:r>
              <a:rPr lang="hu-HU" noProof="0" dirty="0" smtClean="0"/>
              <a:t> and </a:t>
            </a:r>
            <a:r>
              <a:rPr lang="hu-HU" noProof="0" dirty="0" err="1" smtClean="0"/>
              <a:t>correlation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matrices</a:t>
            </a:r>
            <a:r>
              <a:rPr lang="hu-HU" noProof="0" dirty="0" smtClean="0"/>
              <a:t>"</a:t>
            </a:r>
          </a:p>
          <a:p>
            <a:pPr lvl="1"/>
            <a:r>
              <a:rPr lang="hu-HU" noProof="0" dirty="0" smtClean="0"/>
              <a:t>egy </a:t>
            </a:r>
            <a:r>
              <a:rPr lang="hu-HU" noProof="0" dirty="0" err="1" smtClean="0"/>
              <a:t>txt-fájlt</a:t>
            </a:r>
            <a:r>
              <a:rPr lang="hu-HU" noProof="0" dirty="0" smtClean="0"/>
              <a:t> készít, az alján van egy 2×2-es mátrix, a diagonálisban 1-ekkel (önmagával minden nagyon korrelál)</a:t>
            </a:r>
          </a:p>
          <a:p>
            <a:r>
              <a:rPr lang="hu-HU" noProof="0" dirty="0" smtClean="0"/>
              <a:t>eredmény: -0,07</a:t>
            </a:r>
          </a:p>
          <a:p>
            <a:pPr lvl="1"/>
            <a:r>
              <a:rPr lang="hu-HU" noProof="0" dirty="0" smtClean="0"/>
              <a:t>vagyis lényegileg semmi kapcsolat nincs a domborzat és a felszínhőmérséklet között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485" y="1617861"/>
            <a:ext cx="3943350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485" y="4122539"/>
            <a:ext cx="3943350" cy="255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585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071360" cy="4754563"/>
          </a:xfrm>
        </p:spPr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korreláció a települések területe és kerülete között</a:t>
            </a:r>
          </a:p>
          <a:p>
            <a:pPr lvl="1"/>
            <a:r>
              <a:rPr lang="hu-HU" noProof="0" dirty="0" err="1" smtClean="0"/>
              <a:t>Conversion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Excel &gt;</a:t>
            </a:r>
            <a:r>
              <a:rPr lang="hu-HU" noProof="0" dirty="0" err="1" smtClean="0"/>
              <a:t>Table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Excel</a:t>
            </a:r>
            <a:r>
              <a:rPr lang="hu-HU" noProof="0" dirty="0" smtClean="0"/>
              <a:t> (nekem valami Python-hiba miatt nem működött)</a:t>
            </a:r>
          </a:p>
          <a:p>
            <a:pPr lvl="1"/>
            <a:r>
              <a:rPr lang="hu-HU" noProof="0" dirty="0" err="1" smtClean="0"/>
              <a:t>Conversion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Geodatabase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Table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Table</a:t>
            </a:r>
            <a:endParaRPr lang="hu-HU" noProof="0" dirty="0" smtClean="0"/>
          </a:p>
          <a:p>
            <a:pPr lvl="1"/>
            <a:r>
              <a:rPr lang="hu-HU" noProof="0" dirty="0" smtClean="0"/>
              <a:t>Output </a:t>
            </a:r>
            <a:r>
              <a:rPr lang="hu-HU" noProof="0" dirty="0" err="1" smtClean="0"/>
              <a:t>Tableként</a:t>
            </a:r>
            <a:r>
              <a:rPr lang="hu-HU" noProof="0" dirty="0" smtClean="0"/>
              <a:t> egy .</a:t>
            </a:r>
            <a:r>
              <a:rPr lang="hu-HU" noProof="0" dirty="0" err="1" smtClean="0"/>
              <a:t>csv-fájlt</a:t>
            </a:r>
            <a:r>
              <a:rPr lang="hu-HU" noProof="0" dirty="0" smtClean="0"/>
              <a:t> adjunk meg</a:t>
            </a:r>
          </a:p>
          <a:p>
            <a:pPr lvl="1"/>
            <a:r>
              <a:rPr lang="hu-HU" noProof="0" dirty="0" smtClean="0"/>
              <a:t>utána behívjuk Excelbe</a:t>
            </a:r>
          </a:p>
          <a:p>
            <a:pPr lvl="1"/>
            <a:r>
              <a:rPr lang="hu-HU" noProof="0" dirty="0" smtClean="0"/>
              <a:t>=KORREL(H2:H3168; I2:I3168)</a:t>
            </a:r>
          </a:p>
          <a:p>
            <a:r>
              <a:rPr lang="hu-HU" noProof="0" dirty="0" smtClean="0"/>
              <a:t>eredmény: 0,90</a:t>
            </a:r>
          </a:p>
          <a:p>
            <a:pPr lvl="1"/>
            <a:r>
              <a:rPr lang="hu-HU" noProof="0" dirty="0" smtClean="0"/>
              <a:t>erős pozitív korreláció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721" y="956552"/>
            <a:ext cx="3952875" cy="3105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22" y="4195647"/>
            <a:ext cx="3952875" cy="1913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9621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Lokális 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 korreláció egy számérték</a:t>
            </a:r>
          </a:p>
          <a:p>
            <a:r>
              <a:rPr lang="hu-HU" noProof="0" dirty="0" smtClean="0"/>
              <a:t>néha térképre van </a:t>
            </a:r>
            <a:r>
              <a:rPr lang="hu-HU" noProof="0" dirty="0" smtClean="0"/>
              <a:t>szükségünk</a:t>
            </a:r>
            <a:endParaRPr lang="hu-HU" noProof="0" dirty="0" smtClean="0"/>
          </a:p>
          <a:p>
            <a:pPr lvl="1"/>
            <a:r>
              <a:rPr lang="hu-HU" noProof="0" dirty="0" smtClean="0"/>
              <a:t>értsd: hol mekkora a korreláció?</a:t>
            </a:r>
          </a:p>
          <a:p>
            <a:r>
              <a:rPr lang="hu-HU" noProof="0" dirty="0" smtClean="0"/>
              <a:t>ezt egy megadott méretű mozgó ablakban (</a:t>
            </a:r>
            <a:r>
              <a:rPr lang="hu-HU" noProof="0" dirty="0" err="1" smtClean="0"/>
              <a:t>moving</a:t>
            </a:r>
            <a:r>
              <a:rPr lang="hu-HU" noProof="0" dirty="0" smtClean="0"/>
              <a:t> </a:t>
            </a:r>
            <a:r>
              <a:rPr lang="hu-HU" noProof="0" dirty="0" err="1" smtClean="0"/>
              <a:t>window</a:t>
            </a:r>
            <a:r>
              <a:rPr lang="hu-HU" noProof="0" dirty="0" smtClean="0"/>
              <a:t>, </a:t>
            </a:r>
            <a:r>
              <a:rPr lang="hu-HU" noProof="0" dirty="0" err="1" smtClean="0"/>
              <a:t>focal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r>
              <a:rPr lang="hu-HU" noProof="0" dirty="0" smtClean="0"/>
              <a:t>) lehet kiszámolni</a:t>
            </a:r>
          </a:p>
          <a:p>
            <a:r>
              <a:rPr lang="hu-HU" noProof="0" dirty="0" err="1" smtClean="0"/>
              <a:t>ArcMapben</a:t>
            </a:r>
            <a:r>
              <a:rPr lang="hu-HU" noProof="0" dirty="0" smtClean="0"/>
              <a:t> nincs beépített eszköz hozzá</a:t>
            </a:r>
          </a:p>
          <a:p>
            <a:pPr lvl="1"/>
            <a:r>
              <a:rPr lang="hu-HU" noProof="0" dirty="0" smtClean="0"/>
              <a:t>de le lehet tölteni több </a:t>
            </a:r>
            <a:r>
              <a:rPr lang="hu-HU" noProof="0" dirty="0" smtClean="0"/>
              <a:t>eszközt/</a:t>
            </a:r>
            <a:r>
              <a:rPr lang="hu-HU" noProof="0" dirty="0" err="1" smtClean="0"/>
              <a:t>szkriptet</a:t>
            </a:r>
            <a:endParaRPr lang="hu-HU" noProof="0" dirty="0" smtClean="0"/>
          </a:p>
          <a:p>
            <a:pPr lvl="1"/>
            <a:r>
              <a:rPr lang="hu-HU" noProof="0" dirty="0" smtClean="0"/>
              <a:t>https://github.com/jeffreyevans/GradientMetrics</a:t>
            </a:r>
          </a:p>
          <a:p>
            <a:pPr lvl="1"/>
            <a:r>
              <a:rPr lang="hu-HU" noProof="0" dirty="0" smtClean="0"/>
              <a:t>https://www.arcgis.com/home/item.html?id=b13b3b40fa3c43d4a23a1a09c5fe96b9</a:t>
            </a:r>
          </a:p>
          <a:p>
            <a:r>
              <a:rPr lang="hu-HU" noProof="0" dirty="0" smtClean="0"/>
              <a:t>ezeket most nem nézzük meg, de érdemes otthon kipróbálni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2022" y="174172"/>
            <a:ext cx="5327097" cy="2514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37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pPr lvl="1"/>
            <a:r>
              <a:rPr lang="hu-HU" noProof="0" dirty="0" smtClean="0"/>
              <a:t>egy adatsor önmagával</a:t>
            </a:r>
          </a:p>
          <a:p>
            <a:pPr lvl="1"/>
            <a:r>
              <a:rPr lang="hu-HU" noProof="0" dirty="0" smtClean="0"/>
              <a:t>mindig +1</a:t>
            </a:r>
          </a:p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autocorrelation</a:t>
            </a:r>
            <a:r>
              <a:rPr lang="hu-HU" noProof="0" dirty="0" smtClean="0"/>
              <a:t>, SAC</a:t>
            </a:r>
          </a:p>
          <a:p>
            <a:pPr lvl="1"/>
            <a:r>
              <a:rPr lang="hu-HU" noProof="0" dirty="0" smtClean="0"/>
              <a:t>egy kiválasztott pont/</a:t>
            </a:r>
            <a:r>
              <a:rPr lang="hu-HU" noProof="0" dirty="0" err="1" smtClean="0"/>
              <a:t>rasztercella</a:t>
            </a:r>
            <a:r>
              <a:rPr lang="hu-HU" noProof="0" dirty="0" smtClean="0"/>
              <a:t> korrelációja ugyanazon vektor/raszter többi (közeli, jellemzően szomszédos) pontjával/cellájával</a:t>
            </a:r>
          </a:p>
          <a:p>
            <a:r>
              <a:rPr lang="hu-HU" noProof="0" dirty="0" err="1" smtClean="0"/>
              <a:t>perzisztencia</a:t>
            </a:r>
            <a:r>
              <a:rPr lang="hu-HU" noProof="0" dirty="0" smtClean="0"/>
              <a:t> (geográfia 1. törvénye): a térben egymáshoz közelebb lévő pontok értéke hasonlóbb egymáshoz, mint az egymástól távolabb lévőké</a:t>
            </a:r>
          </a:p>
          <a:p>
            <a:pPr lvl="1"/>
            <a:r>
              <a:rPr lang="hu-HU" noProof="0" dirty="0" smtClean="0"/>
              <a:t>minél hasonlóbb értéket vesznek fel az egymáshoz közeli pontok, annál </a:t>
            </a:r>
            <a:r>
              <a:rPr lang="hu-HU" noProof="0" dirty="0" err="1" smtClean="0"/>
              <a:t>autokorreláltabb</a:t>
            </a:r>
            <a:r>
              <a:rPr lang="hu-HU" noProof="0" dirty="0" smtClean="0"/>
              <a:t> az adatsor</a:t>
            </a:r>
          </a:p>
          <a:p>
            <a:r>
              <a:rPr lang="hu-HU" noProof="0" dirty="0" smtClean="0"/>
              <a:t>pl. esik az eső, valószínűleg esik a szomszédnál is, és talán a szomszéd faluban is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880" y="174172"/>
            <a:ext cx="6062866" cy="3190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69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azt számszerűsíti, hogy</a:t>
            </a:r>
          </a:p>
          <a:p>
            <a:pPr lvl="1"/>
            <a:r>
              <a:rPr lang="hu-HU" noProof="0" dirty="0" smtClean="0"/>
              <a:t>mennyire tehetünk biztos becslést egy ismeretlen pont értékére,</a:t>
            </a:r>
          </a:p>
          <a:p>
            <a:pPr lvl="1"/>
            <a:r>
              <a:rPr lang="hu-HU" noProof="0" dirty="0" smtClean="0"/>
              <a:t>ha csak a környezetét ismerjük</a:t>
            </a:r>
          </a:p>
          <a:p>
            <a:r>
              <a:rPr lang="hu-HU" noProof="0" dirty="0" smtClean="0"/>
              <a:t>korrelációhoz hasonlóan negatív és pozitív értéket is felvehet</a:t>
            </a:r>
          </a:p>
          <a:p>
            <a:endParaRPr lang="hu-HU" noProof="0" dirty="0" smtClean="0"/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483" y="3101949"/>
            <a:ext cx="7852584" cy="301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45480" cy="4754563"/>
          </a:xfrm>
        </p:spPr>
        <p:txBody>
          <a:bodyPr/>
          <a:lstStyle/>
          <a:p>
            <a:r>
              <a:rPr lang="hu-HU" noProof="0" dirty="0" smtClean="0"/>
              <a:t>példák:</a:t>
            </a:r>
          </a:p>
          <a:p>
            <a:pPr lvl="1"/>
            <a:r>
              <a:rPr lang="hu-HU" noProof="0" dirty="0" smtClean="0"/>
              <a:t>elkent felszínű domborzat: erős +</a:t>
            </a:r>
          </a:p>
          <a:p>
            <a:pPr lvl="1"/>
            <a:r>
              <a:rPr lang="hu-HU" noProof="0" dirty="0" smtClean="0"/>
              <a:t>felszínmodell a városban: gyenge +</a:t>
            </a:r>
          </a:p>
          <a:p>
            <a:pPr lvl="1"/>
            <a:r>
              <a:rPr lang="hu-HU" noProof="0" dirty="0" smtClean="0"/>
              <a:t>domborzat sziklafalakkal/letörésekkel: Ø</a:t>
            </a:r>
          </a:p>
          <a:p>
            <a:pPr lvl="1"/>
            <a:r>
              <a:rPr lang="hu-HU" noProof="0" dirty="0" smtClean="0"/>
              <a:t>légszennyezettség: erős +</a:t>
            </a:r>
          </a:p>
          <a:p>
            <a:pPr lvl="1"/>
            <a:r>
              <a:rPr lang="hu-HU" noProof="0" dirty="0" smtClean="0"/>
              <a:t>besugárzás: erős +</a:t>
            </a:r>
          </a:p>
          <a:p>
            <a:pPr lvl="1"/>
            <a:r>
              <a:rPr lang="hu-HU" noProof="0" dirty="0" smtClean="0"/>
              <a:t>népsűrűség: gyenge +</a:t>
            </a:r>
          </a:p>
          <a:p>
            <a:pPr lvl="1"/>
            <a:r>
              <a:rPr lang="hu-HU" noProof="0" dirty="0" smtClean="0"/>
              <a:t>zaj a műholdképen: Ø</a:t>
            </a:r>
          </a:p>
          <a:p>
            <a:r>
              <a:rPr lang="hu-HU" noProof="0" dirty="0" smtClean="0"/>
              <a:t>további példák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841" y="1377752"/>
            <a:ext cx="5349240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0841" y="142240"/>
            <a:ext cx="5349240" cy="1102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1015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lokális/globális</a:t>
            </a:r>
          </a:p>
          <a:p>
            <a:pPr lvl="1"/>
            <a:r>
              <a:rPr lang="hu-HU" noProof="0" dirty="0" smtClean="0"/>
              <a:t>a korrelációhoz hasonlóan lehet az egész adatsort egy értékkel jellemezni</a:t>
            </a:r>
          </a:p>
          <a:p>
            <a:pPr lvl="1"/>
            <a:r>
              <a:rPr lang="hu-HU" noProof="0" dirty="0" smtClean="0"/>
              <a:t>vagy a raszter minden cellájára kiszámolni</a:t>
            </a:r>
          </a:p>
          <a:p>
            <a:r>
              <a:rPr lang="hu-HU" noProof="0" dirty="0" smtClean="0"/>
              <a:t>súlymátrixok</a:t>
            </a:r>
          </a:p>
          <a:p>
            <a:pPr lvl="1"/>
            <a:r>
              <a:rPr lang="hu-HU" noProof="0" dirty="0" smtClean="0"/>
              <a:t>különböző súlymátrixok léteznek</a:t>
            </a:r>
          </a:p>
          <a:p>
            <a:pPr lvl="1"/>
            <a:r>
              <a:rPr lang="hu-HU" noProof="0" dirty="0" smtClean="0"/>
              <a:t>ezek jellemzően 3×3-asak, vagyis a szomszédos cellákat vesszük csak figyelembe</a:t>
            </a:r>
          </a:p>
          <a:p>
            <a:pPr lvl="1"/>
            <a:r>
              <a:rPr lang="hu-HU" noProof="0" dirty="0" smtClean="0"/>
              <a:t>a sakkbábuk mozgásáról nevezik el őket (bástya, futó, királynő/király)</a:t>
            </a:r>
          </a:p>
          <a:p>
            <a:pPr lvl="1"/>
            <a:r>
              <a:rPr lang="hu-HU" noProof="0" dirty="0" err="1" smtClean="0"/>
              <a:t>ArcMapben</a:t>
            </a:r>
            <a:r>
              <a:rPr lang="hu-HU" noProof="0" dirty="0" smtClean="0"/>
              <a:t> külső fájlból tölthetjük be ezeket, ha nem jó az alapértelmezett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49" y="4749324"/>
            <a:ext cx="4654886" cy="13819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80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ArcMapben</a:t>
            </a:r>
            <a:r>
              <a:rPr lang="hu-HU" dirty="0" smtClean="0"/>
              <a:t> megtalálható </a:t>
            </a:r>
            <a:r>
              <a:rPr lang="hu-HU" dirty="0" err="1" smtClean="0"/>
              <a:t>geostatisztikai</a:t>
            </a:r>
            <a:r>
              <a:rPr lang="hu-HU" dirty="0" smtClean="0"/>
              <a:t> módszereket mutatok be</a:t>
            </a:r>
          </a:p>
          <a:p>
            <a:pPr lvl="1"/>
            <a:r>
              <a:rPr lang="hu-HU" dirty="0" smtClean="0"/>
              <a:t>és megemlítek néhány egyéb módszert, ami nem található meg </a:t>
            </a:r>
            <a:r>
              <a:rPr lang="hu-HU" dirty="0" err="1" smtClean="0"/>
              <a:t>ArcMapben</a:t>
            </a:r>
            <a:endParaRPr lang="hu-HU" dirty="0" smtClean="0"/>
          </a:p>
          <a:p>
            <a:r>
              <a:rPr lang="hu-HU" dirty="0" smtClean="0"/>
              <a:t>ezen túl: SAGA GIS</a:t>
            </a:r>
          </a:p>
          <a:p>
            <a:pPr lvl="1"/>
            <a:r>
              <a:rPr lang="hu-HU" dirty="0" smtClean="0"/>
              <a:t>ingyenes</a:t>
            </a:r>
          </a:p>
          <a:p>
            <a:pPr lvl="1"/>
            <a:r>
              <a:rPr lang="hu-HU" dirty="0" smtClean="0"/>
              <a:t>kimondottan jó a </a:t>
            </a:r>
            <a:r>
              <a:rPr lang="hu-HU" dirty="0" err="1" smtClean="0"/>
              <a:t>geostatisztikában</a:t>
            </a:r>
            <a:r>
              <a:rPr lang="hu-HU" dirty="0" smtClean="0"/>
              <a:t>, raszterek kezelésében</a:t>
            </a:r>
          </a:p>
          <a:p>
            <a:pPr lvl="1"/>
            <a:r>
              <a:rPr lang="hu-HU" dirty="0" smtClean="0"/>
              <a:t>elsősorban </a:t>
            </a:r>
            <a:r>
              <a:rPr lang="hu-HU" dirty="0"/>
              <a:t>természetföldrajzos céllal </a:t>
            </a:r>
            <a:r>
              <a:rPr lang="hu-HU" dirty="0" smtClean="0"/>
              <a:t>fejlesztették</a:t>
            </a:r>
          </a:p>
          <a:p>
            <a:pPr lvl="1"/>
            <a:r>
              <a:rPr lang="en-US" dirty="0"/>
              <a:t>https://saga-gis.sourceforge.io/en/index.html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19:51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2548206" cy="4754563"/>
          </a:xfrm>
        </p:spPr>
        <p:txBody>
          <a:bodyPr/>
          <a:lstStyle/>
          <a:p>
            <a:r>
              <a:rPr lang="hu-HU" noProof="0" dirty="0" smtClean="0"/>
              <a:t>két fő metrika létezik</a:t>
            </a:r>
          </a:p>
          <a:p>
            <a:pPr lvl="1"/>
            <a:r>
              <a:rPr lang="hu-HU" noProof="0" dirty="0" err="1" smtClean="0"/>
              <a:t>Moran-féle</a:t>
            </a:r>
            <a:r>
              <a:rPr lang="hu-HU" noProof="0" dirty="0" smtClean="0"/>
              <a:t> I (</a:t>
            </a:r>
            <a:r>
              <a:rPr lang="hu-HU" noProof="0" dirty="0" err="1" smtClean="0"/>
              <a:t>Moran's</a:t>
            </a:r>
            <a:r>
              <a:rPr lang="hu-HU" noProof="0" dirty="0" smtClean="0"/>
              <a:t> </a:t>
            </a:r>
            <a:r>
              <a:rPr lang="hu-HU" noProof="0" dirty="0" err="1" smtClean="0"/>
              <a:t>I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err="1" smtClean="0"/>
              <a:t>Geary-féle</a:t>
            </a:r>
            <a:r>
              <a:rPr lang="hu-HU" noProof="0" dirty="0" smtClean="0"/>
              <a:t> C (</a:t>
            </a:r>
            <a:r>
              <a:rPr lang="hu-HU" noProof="0" dirty="0" err="1" smtClean="0"/>
              <a:t>Geary's</a:t>
            </a:r>
            <a:r>
              <a:rPr lang="hu-HU" noProof="0" dirty="0" smtClean="0"/>
              <a:t> </a:t>
            </a:r>
            <a:r>
              <a:rPr lang="hu-HU" noProof="0" dirty="0" err="1" smtClean="0"/>
              <a:t>C</a:t>
            </a:r>
            <a:r>
              <a:rPr lang="hu-HU" noProof="0" dirty="0" smtClean="0"/>
              <a:t>)</a:t>
            </a:r>
          </a:p>
          <a:p>
            <a:r>
              <a:rPr lang="hu-HU" noProof="0" dirty="0" err="1" smtClean="0"/>
              <a:t>Moran</a:t>
            </a:r>
            <a:endParaRPr lang="hu-HU" noProof="0" dirty="0" smtClean="0"/>
          </a:p>
          <a:p>
            <a:pPr lvl="1"/>
            <a:r>
              <a:rPr lang="hu-HU" noProof="0" dirty="0" smtClean="0"/>
              <a:t>-1-től +1-ig</a:t>
            </a:r>
          </a:p>
          <a:p>
            <a:pPr lvl="1"/>
            <a:r>
              <a:rPr lang="hu-HU" noProof="0" dirty="0" smtClean="0"/>
              <a:t>0: nincs</a:t>
            </a:r>
          </a:p>
          <a:p>
            <a:r>
              <a:rPr lang="hu-HU" noProof="0" dirty="0" err="1" smtClean="0"/>
              <a:t>Geary</a:t>
            </a:r>
            <a:endParaRPr lang="hu-HU" noProof="0" dirty="0" smtClean="0"/>
          </a:p>
          <a:p>
            <a:pPr lvl="1"/>
            <a:r>
              <a:rPr lang="hu-HU" noProof="0" dirty="0" smtClean="0"/>
              <a:t>+∞</a:t>
            </a:r>
            <a:r>
              <a:rPr lang="hu-HU" noProof="0" dirty="0" err="1" smtClean="0"/>
              <a:t>-től</a:t>
            </a:r>
            <a:r>
              <a:rPr lang="hu-HU" noProof="0" dirty="0" smtClean="0"/>
              <a:t> 0-ig</a:t>
            </a:r>
          </a:p>
          <a:p>
            <a:pPr lvl="1"/>
            <a:r>
              <a:rPr lang="hu-HU" noProof="0" dirty="0" smtClean="0"/>
              <a:t>1: nincs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776" y="3774789"/>
            <a:ext cx="2332875" cy="23328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111" y="1422398"/>
            <a:ext cx="2332874" cy="23328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54" y="3774787"/>
            <a:ext cx="2332873" cy="23328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761" y="3774789"/>
            <a:ext cx="2158476" cy="233287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54" y="1422400"/>
            <a:ext cx="2332872" cy="233287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776" y="1422400"/>
            <a:ext cx="2332871" cy="233287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156" y="1422401"/>
            <a:ext cx="2191620" cy="23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4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ArcMapben</a:t>
            </a:r>
            <a:r>
              <a:rPr lang="hu-HU" noProof="0" dirty="0" smtClean="0"/>
              <a:t> csak a globális </a:t>
            </a:r>
            <a:r>
              <a:rPr lang="hu-HU" noProof="0" dirty="0" err="1" smtClean="0"/>
              <a:t>Moran-féle</a:t>
            </a:r>
            <a:r>
              <a:rPr lang="hu-HU" noProof="0" dirty="0" smtClean="0"/>
              <a:t> I számítható ki</a:t>
            </a:r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Analyzing</a:t>
            </a:r>
            <a:r>
              <a:rPr lang="hu-HU" noProof="0" dirty="0" smtClean="0"/>
              <a:t> </a:t>
            </a:r>
            <a:r>
              <a:rPr lang="hu-HU" noProof="0" dirty="0" err="1" smtClean="0"/>
              <a:t>Patterns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Autocorrelation</a:t>
            </a:r>
            <a:r>
              <a:rPr lang="hu-HU" noProof="0" dirty="0" smtClean="0"/>
              <a:t> (</a:t>
            </a:r>
            <a:r>
              <a:rPr lang="hu-HU" noProof="0" dirty="0" err="1" smtClean="0"/>
              <a:t>Morans</a:t>
            </a:r>
            <a:r>
              <a:rPr lang="hu-HU" noProof="0" dirty="0" smtClean="0"/>
              <a:t> I)</a:t>
            </a:r>
          </a:p>
          <a:p>
            <a:pPr lvl="1"/>
            <a:r>
              <a:rPr lang="hu-HU" noProof="0" dirty="0" smtClean="0"/>
              <a:t>csak pontokra számolható, és elég lassú</a:t>
            </a:r>
          </a:p>
          <a:p>
            <a:r>
              <a:rPr lang="hu-HU" noProof="0" dirty="0" smtClean="0"/>
              <a:t>ezért előbb a rasztert ponttá kell alakítani</a:t>
            </a:r>
          </a:p>
          <a:p>
            <a:pPr lvl="1"/>
            <a:r>
              <a:rPr lang="hu-HU" noProof="0" dirty="0" err="1" smtClean="0"/>
              <a:t>Conversion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From</a:t>
            </a:r>
            <a:r>
              <a:rPr lang="hu-HU" noProof="0" dirty="0" smtClean="0"/>
              <a:t>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Points</a:t>
            </a:r>
            <a:endParaRPr lang="hu-HU" noProof="0" dirty="0" smtClean="0"/>
          </a:p>
          <a:p>
            <a:r>
              <a:rPr lang="hu-HU" noProof="0" dirty="0" smtClean="0"/>
              <a:t>és vegyünk véletlen mintát a pontokból</a:t>
            </a:r>
          </a:p>
          <a:p>
            <a:pPr lvl="1"/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Utilities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Subset</a:t>
            </a:r>
            <a:r>
              <a:rPr lang="hu-HU" noProof="0" dirty="0" smtClean="0"/>
              <a:t> </a:t>
            </a:r>
            <a:r>
              <a:rPr lang="hu-HU" noProof="0" dirty="0" err="1" smtClean="0"/>
              <a:t>Features</a:t>
            </a:r>
            <a:endParaRPr lang="hu-HU" noProof="0" dirty="0" smtClean="0"/>
          </a:p>
          <a:p>
            <a:pPr lvl="1"/>
            <a:r>
              <a:rPr lang="hu-HU" noProof="0" dirty="0" smtClean="0"/>
              <a:t>megadhatjuk abszolút darabszámként vagy az adatok %-ában</a:t>
            </a:r>
          </a:p>
          <a:p>
            <a:pPr lvl="1"/>
            <a:r>
              <a:rPr lang="hu-HU" noProof="0" dirty="0" smtClean="0"/>
              <a:t>opcionálisan a maradék pontokat is elmenthetjük (nekünk nem kell)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82840" cy="4754563"/>
          </a:xfrm>
        </p:spPr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domborzatmodell celláiból képzett pontok</a:t>
            </a:r>
          </a:p>
          <a:p>
            <a:pPr lvl="1"/>
            <a:r>
              <a:rPr lang="hu-HU" noProof="0" dirty="0" smtClean="0"/>
              <a:t>véletlenül választott 2%-ának</a:t>
            </a:r>
          </a:p>
          <a:p>
            <a:pPr lvl="1"/>
            <a:r>
              <a:rPr lang="hu-HU" noProof="0" dirty="0" smtClean="0"/>
              <a:t>globális </a:t>
            </a:r>
            <a:r>
              <a:rPr lang="hu-HU" noProof="0" dirty="0" err="1" smtClean="0"/>
              <a:t>Moran-féle</a:t>
            </a:r>
            <a:r>
              <a:rPr lang="hu-HU" noProof="0" dirty="0" smtClean="0"/>
              <a:t> térbeli </a:t>
            </a:r>
            <a:r>
              <a:rPr lang="hu-HU" noProof="0" dirty="0" err="1" smtClean="0"/>
              <a:t>autokorrelációja</a:t>
            </a:r>
            <a:endParaRPr lang="hu-HU" noProof="0" dirty="0" smtClean="0"/>
          </a:p>
          <a:p>
            <a:r>
              <a:rPr lang="hu-HU" noProof="0" dirty="0" smtClean="0"/>
              <a:t>megoldás</a:t>
            </a:r>
          </a:p>
          <a:p>
            <a:pPr lvl="1"/>
            <a:r>
              <a:rPr lang="hu-HU" noProof="0" dirty="0" err="1" smtClean="0"/>
              <a:t>Raster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Points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Subset</a:t>
            </a:r>
            <a:r>
              <a:rPr lang="hu-HU" noProof="0" dirty="0" smtClean="0"/>
              <a:t> </a:t>
            </a:r>
            <a:r>
              <a:rPr lang="hu-HU" noProof="0" dirty="0" err="1" smtClean="0"/>
              <a:t>Features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Autocorrelation</a:t>
            </a:r>
            <a:r>
              <a:rPr lang="hu-HU" noProof="0" dirty="0" smtClean="0"/>
              <a:t> (</a:t>
            </a:r>
            <a:r>
              <a:rPr lang="hu-HU" noProof="0" dirty="0" err="1" smtClean="0"/>
              <a:t>Morans</a:t>
            </a:r>
            <a:r>
              <a:rPr lang="hu-HU" noProof="0" dirty="0" smtClean="0"/>
              <a:t> I)</a:t>
            </a:r>
          </a:p>
          <a:p>
            <a:pPr lvl="1"/>
            <a:r>
              <a:rPr lang="hu-HU" noProof="0" dirty="0" smtClean="0"/>
              <a:t>pipáljuk be, hogy "</a:t>
            </a:r>
            <a:r>
              <a:rPr lang="hu-HU" noProof="0" dirty="0" err="1" smtClean="0"/>
              <a:t>Generate</a:t>
            </a:r>
            <a:r>
              <a:rPr lang="hu-HU" noProof="0" dirty="0" smtClean="0"/>
              <a:t> </a:t>
            </a:r>
            <a:r>
              <a:rPr lang="hu-HU" noProof="0" dirty="0" err="1" smtClean="0"/>
              <a:t>Report</a:t>
            </a:r>
            <a:r>
              <a:rPr lang="hu-HU" noProof="0" dirty="0" smtClean="0"/>
              <a:t>"</a:t>
            </a:r>
          </a:p>
          <a:p>
            <a:pPr lvl="1"/>
            <a:r>
              <a:rPr lang="hu-HU" noProof="0" dirty="0" smtClean="0"/>
              <a:t>a </a:t>
            </a:r>
            <a:r>
              <a:rPr lang="hu-HU" noProof="0" dirty="0" err="1" smtClean="0"/>
              <a:t>Results-ból</a:t>
            </a:r>
            <a:r>
              <a:rPr lang="hu-HU" noProof="0" dirty="0" smtClean="0"/>
              <a:t> meg is nyithatjuk az összesítőt</a:t>
            </a:r>
          </a:p>
          <a:p>
            <a:r>
              <a:rPr lang="hu-HU" noProof="0" dirty="0" smtClean="0"/>
              <a:t>eredmény: 0,93 (p&lt;0,05)</a:t>
            </a:r>
          </a:p>
          <a:p>
            <a:pPr lvl="1"/>
            <a:r>
              <a:rPr lang="hu-HU" noProof="0" dirty="0" smtClean="0"/>
              <a:t>erős, szignifikáns térbeli </a:t>
            </a:r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845" y="260745"/>
            <a:ext cx="3494921" cy="1110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844" y="1498600"/>
            <a:ext cx="3494921" cy="1859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843" y="3538141"/>
            <a:ext cx="3494921" cy="254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9911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r>
              <a:rPr lang="hu-HU" noProof="0" dirty="0" smtClean="0"/>
              <a:t> – feladat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 felszínhőmérsékleti raszterből képezz pontokat</a:t>
            </a:r>
          </a:p>
          <a:p>
            <a:r>
              <a:rPr lang="hu-HU" noProof="0" dirty="0" smtClean="0"/>
              <a:t>válassz ki 4000 darab véletlen pontot</a:t>
            </a:r>
          </a:p>
          <a:p>
            <a:r>
              <a:rPr lang="hu-HU" noProof="0" dirty="0" smtClean="0"/>
              <a:t>számítsd ki a globális térbeli </a:t>
            </a:r>
            <a:r>
              <a:rPr lang="hu-HU" noProof="0" dirty="0" err="1" smtClean="0"/>
              <a:t>autokorrelációját</a:t>
            </a:r>
            <a:endParaRPr lang="hu-HU" noProof="0" dirty="0" smtClean="0"/>
          </a:p>
          <a:p>
            <a:r>
              <a:rPr lang="hu-HU" noProof="0" dirty="0" smtClean="0"/>
              <a:t>értelmezd az eredményt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956" y="1506657"/>
            <a:ext cx="5194021" cy="45436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173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 </a:t>
            </a:r>
            <a:r>
              <a:rPr lang="hu-HU" noProof="0" dirty="0" err="1" smtClean="0"/>
              <a:t>Moran-</a:t>
            </a:r>
            <a:r>
              <a:rPr lang="hu-HU" noProof="0" dirty="0" smtClean="0"/>
              <a:t> és </a:t>
            </a:r>
            <a:r>
              <a:rPr lang="hu-HU" noProof="0" dirty="0" err="1" smtClean="0"/>
              <a:t>Geary-féle</a:t>
            </a:r>
            <a:r>
              <a:rPr lang="hu-HU" noProof="0" dirty="0" smtClean="0"/>
              <a:t> értékek </a:t>
            </a:r>
            <a:r>
              <a:rPr lang="hu-HU" noProof="0" dirty="0" err="1" smtClean="0"/>
              <a:t>számrasztereken</a:t>
            </a:r>
            <a:r>
              <a:rPr lang="hu-HU" noProof="0" dirty="0" smtClean="0"/>
              <a:t> (vagy számvektorokon) értelmezhetőek</a:t>
            </a:r>
          </a:p>
          <a:p>
            <a:r>
              <a:rPr lang="hu-HU" noProof="0" dirty="0" smtClean="0"/>
              <a:t>és ha a raszterünk kategorikus?</a:t>
            </a:r>
          </a:p>
          <a:p>
            <a:pPr lvl="1"/>
            <a:r>
              <a:rPr lang="hu-HU" noProof="0" dirty="0" smtClean="0"/>
              <a:t>pl. felszínborítás (CORINE)</a:t>
            </a:r>
          </a:p>
          <a:p>
            <a:r>
              <a:rPr lang="hu-HU" noProof="0" dirty="0" smtClean="0"/>
              <a:t>ELSA (</a:t>
            </a:r>
            <a:r>
              <a:rPr lang="hu-HU" noProof="0" dirty="0" err="1" smtClean="0"/>
              <a:t>Entropy-based</a:t>
            </a:r>
            <a:r>
              <a:rPr lang="hu-HU" noProof="0" dirty="0" smtClean="0"/>
              <a:t> Local </a:t>
            </a:r>
            <a:r>
              <a:rPr lang="hu-HU" noProof="0" dirty="0" err="1" smtClean="0"/>
              <a:t>indicator</a:t>
            </a:r>
            <a:r>
              <a:rPr lang="hu-HU" noProof="0" dirty="0" smtClean="0"/>
              <a:t> of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Association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0: erős térbeli </a:t>
            </a:r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pPr lvl="1"/>
            <a:r>
              <a:rPr lang="hu-HU" noProof="0" dirty="0" smtClean="0"/>
              <a:t>1: nincs </a:t>
            </a:r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r>
              <a:rPr lang="hu-HU" noProof="0" dirty="0" err="1" smtClean="0"/>
              <a:t>ArcMapben</a:t>
            </a:r>
            <a:r>
              <a:rPr lang="hu-HU" noProof="0" dirty="0" smtClean="0"/>
              <a:t> nincs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616" y="3566159"/>
            <a:ext cx="7298384" cy="2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1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Korrelogram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45158" cy="4754563"/>
          </a:xfrm>
        </p:spPr>
        <p:txBody>
          <a:bodyPr/>
          <a:lstStyle/>
          <a:p>
            <a:r>
              <a:rPr lang="hu-HU" noProof="0" dirty="0" smtClean="0"/>
              <a:t>az </a:t>
            </a:r>
            <a:r>
              <a:rPr lang="hu-HU" noProof="0" dirty="0" err="1" smtClean="0"/>
              <a:t>autokorreláció</a:t>
            </a:r>
            <a:r>
              <a:rPr lang="hu-HU" noProof="0" dirty="0" smtClean="0"/>
              <a:t> jellemzően annál nagyobb, minél közelebbi pontokat veszünk figyelembe</a:t>
            </a:r>
          </a:p>
          <a:p>
            <a:r>
              <a:rPr lang="hu-HU" noProof="0" dirty="0" smtClean="0"/>
              <a:t>egy távolsághatáron túl már várhatóan teljesen függetlenek a pontok egymástól</a:t>
            </a:r>
          </a:p>
          <a:p>
            <a:pPr lvl="1"/>
            <a:r>
              <a:rPr lang="hu-HU" noProof="0" dirty="0" smtClean="0"/>
              <a:t>ez a távolság nem feltétlenül kisebb, mint az adatsorunk kiterjedése!</a:t>
            </a:r>
          </a:p>
          <a:p>
            <a:r>
              <a:rPr lang="hu-HU" noProof="0" dirty="0" smtClean="0"/>
              <a:t>az </a:t>
            </a:r>
            <a:r>
              <a:rPr lang="hu-HU" noProof="0" dirty="0" err="1" smtClean="0"/>
              <a:t>autokorreláció</a:t>
            </a:r>
            <a:r>
              <a:rPr lang="hu-HU" noProof="0" dirty="0" smtClean="0"/>
              <a:t> távolságfüggését (lecsengését) ábrázolja a </a:t>
            </a:r>
            <a:r>
              <a:rPr lang="hu-HU" noProof="0" dirty="0" err="1" smtClean="0"/>
              <a:t>korrelogram</a:t>
            </a:r>
            <a:endParaRPr lang="hu-HU" noProof="0" dirty="0" smtClean="0"/>
          </a:p>
          <a:p>
            <a:r>
              <a:rPr lang="hu-HU" noProof="0" dirty="0" err="1" smtClean="0"/>
              <a:t>correlogram</a:t>
            </a:r>
            <a:endParaRPr lang="hu-HU" noProof="0" dirty="0" smtClean="0"/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9" r="3650" b="3744"/>
          <a:stretch/>
        </p:blipFill>
        <p:spPr>
          <a:xfrm>
            <a:off x="8383358" y="3877720"/>
            <a:ext cx="3625763" cy="2198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99" r="4674"/>
          <a:stretch/>
        </p:blipFill>
        <p:spPr>
          <a:xfrm>
            <a:off x="8383359" y="1384589"/>
            <a:ext cx="3625762" cy="2339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8841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Korrelogram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421880" cy="4754563"/>
          </a:xfrm>
        </p:spPr>
        <p:txBody>
          <a:bodyPr/>
          <a:lstStyle/>
          <a:p>
            <a:r>
              <a:rPr lang="hu-HU" noProof="0" dirty="0" smtClean="0"/>
              <a:t>az összes lehetséges pontpár között kiszámolhatjuk a távolságot</a:t>
            </a:r>
          </a:p>
          <a:p>
            <a:r>
              <a:rPr lang="hu-HU" noProof="0" dirty="0" smtClean="0"/>
              <a:t>a távolságokat növekvő sorrendbe rendezzük</a:t>
            </a:r>
          </a:p>
          <a:p>
            <a:r>
              <a:rPr lang="hu-HU" noProof="0" dirty="0" smtClean="0"/>
              <a:t>felosztjuk egységnyi szakaszokra</a:t>
            </a:r>
          </a:p>
          <a:p>
            <a:pPr lvl="1"/>
            <a:r>
              <a:rPr lang="hu-HU" noProof="0" dirty="0" smtClean="0"/>
              <a:t>pl. 1 és 1000 m közötti távolságok 100 m-es szakaszokban</a:t>
            </a:r>
          </a:p>
          <a:p>
            <a:r>
              <a:rPr lang="hu-HU" noProof="0" dirty="0" smtClean="0"/>
              <a:t>minden távolságintervallumra kiszámoljuk, mennyi a térbeli </a:t>
            </a:r>
            <a:r>
              <a:rPr lang="hu-HU" noProof="0" dirty="0" err="1" smtClean="0"/>
              <a:t>autokorreláció</a:t>
            </a:r>
            <a:r>
              <a:rPr lang="hu-HU" noProof="0" dirty="0" smtClean="0"/>
              <a:t> az egymástól ilyen távolságokra elhelyezkedő pontok között</a:t>
            </a:r>
          </a:p>
          <a:p>
            <a:r>
              <a:rPr lang="hu-HU" noProof="0" dirty="0" err="1" smtClean="0"/>
              <a:t>y-tengely</a:t>
            </a:r>
            <a:r>
              <a:rPr lang="hu-HU" noProof="0" dirty="0" smtClean="0"/>
              <a:t>: </a:t>
            </a:r>
            <a:r>
              <a:rPr lang="hu-HU" noProof="0" dirty="0" err="1" smtClean="0"/>
              <a:t>Moran</a:t>
            </a:r>
            <a:r>
              <a:rPr lang="hu-HU" noProof="0" dirty="0" smtClean="0"/>
              <a:t>/</a:t>
            </a:r>
            <a:r>
              <a:rPr lang="hu-HU" noProof="0" dirty="0" err="1" smtClean="0"/>
              <a:t>Geary</a:t>
            </a:r>
            <a:r>
              <a:rPr lang="hu-HU" noProof="0" dirty="0" smtClean="0"/>
              <a:t>, </a:t>
            </a:r>
            <a:r>
              <a:rPr lang="hu-HU" noProof="0" dirty="0" err="1" smtClean="0"/>
              <a:t>x-tengely</a:t>
            </a:r>
            <a:r>
              <a:rPr lang="hu-HU" noProof="0" dirty="0" smtClean="0"/>
              <a:t>: távolságintervallumok</a:t>
            </a:r>
          </a:p>
          <a:p>
            <a:r>
              <a:rPr lang="hu-HU" noProof="0" dirty="0" smtClean="0"/>
              <a:t>teli körök: statisztikailag szignifikáns pozitív </a:t>
            </a:r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pPr lvl="1"/>
            <a:r>
              <a:rPr lang="hu-HU" noProof="0" dirty="0" smtClean="0"/>
              <a:t>értsd: ahol még van térbeli </a:t>
            </a:r>
            <a:r>
              <a:rPr lang="hu-HU" noProof="0" dirty="0" err="1" smtClean="0"/>
              <a:t>autokorreláció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9" r="3650" b="3744"/>
          <a:stretch/>
        </p:blipFill>
        <p:spPr>
          <a:xfrm>
            <a:off x="8383358" y="3877720"/>
            <a:ext cx="3625763" cy="2198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99" r="4674"/>
          <a:stretch/>
        </p:blipFill>
        <p:spPr>
          <a:xfrm>
            <a:off x="8383359" y="1384589"/>
            <a:ext cx="3625762" cy="2339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16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Korrelogram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ArcMapben</a:t>
            </a:r>
            <a:endParaRPr lang="hu-HU" noProof="0" dirty="0" smtClean="0"/>
          </a:p>
          <a:p>
            <a:pPr lvl="1"/>
            <a:r>
              <a:rPr lang="hu-HU" noProof="0" dirty="0" smtClean="0"/>
              <a:t>valamiért </a:t>
            </a:r>
            <a:r>
              <a:rPr lang="hu-HU" noProof="0" dirty="0" err="1" smtClean="0"/>
              <a:t>Incremental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Autocorrelationnek</a:t>
            </a:r>
            <a:r>
              <a:rPr lang="hu-HU" noProof="0" dirty="0" smtClean="0"/>
              <a:t> hívják…</a:t>
            </a:r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Analyzing</a:t>
            </a:r>
            <a:r>
              <a:rPr lang="hu-HU" noProof="0" dirty="0" smtClean="0"/>
              <a:t> </a:t>
            </a:r>
            <a:r>
              <a:rPr lang="hu-HU" noProof="0" dirty="0" err="1" smtClean="0"/>
              <a:t>Patterns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Incremental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Autocorrelation</a:t>
            </a:r>
            <a:endParaRPr lang="hu-HU" noProof="0" dirty="0" smtClean="0"/>
          </a:p>
          <a:p>
            <a:pPr lvl="1"/>
            <a:r>
              <a:rPr lang="hu-HU" noProof="0" dirty="0" smtClean="0"/>
              <a:t>elég lassú és sokat kell szöszölni a </a:t>
            </a:r>
            <a:r>
              <a:rPr lang="hu-HU" noProof="0" dirty="0" err="1" smtClean="0"/>
              <a:t>parametrizálással</a:t>
            </a:r>
            <a:r>
              <a:rPr lang="hu-HU" noProof="0" dirty="0" smtClean="0"/>
              <a:t>, hogy hiba nélkül lefusson</a:t>
            </a:r>
          </a:p>
          <a:p>
            <a:pPr lvl="1"/>
            <a:r>
              <a:rPr lang="hu-HU" noProof="0" dirty="0" smtClean="0"/>
              <a:t>és az </a:t>
            </a:r>
            <a:r>
              <a:rPr lang="hu-HU" noProof="0" dirty="0" err="1" smtClean="0"/>
              <a:t>y-tengelyen</a:t>
            </a:r>
            <a:r>
              <a:rPr lang="hu-HU" noProof="0" dirty="0" smtClean="0"/>
              <a:t> nem is az </a:t>
            </a:r>
            <a:r>
              <a:rPr lang="hu-HU" noProof="0" dirty="0" err="1" smtClean="0"/>
              <a:t>autokorrelációt</a:t>
            </a:r>
            <a:r>
              <a:rPr lang="hu-HU" noProof="0" dirty="0" smtClean="0"/>
              <a:t> ábrázolja, hanem egy avval összefüggő másik számértéket (</a:t>
            </a:r>
            <a:r>
              <a:rPr lang="hu-HU" noProof="0" dirty="0" err="1" smtClean="0"/>
              <a:t>z-érték</a:t>
            </a:r>
            <a:r>
              <a:rPr lang="hu-HU" noProof="0" dirty="0" smtClean="0"/>
              <a:t>)</a:t>
            </a:r>
          </a:p>
          <a:p>
            <a:r>
              <a:rPr lang="hu-HU" noProof="0" dirty="0" smtClean="0"/>
              <a:t>ezért most nem nézzük meg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44" y="3519118"/>
            <a:ext cx="3512773" cy="2541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2911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(Fél)</a:t>
            </a:r>
            <a:r>
              <a:rPr lang="hu-HU" noProof="0" dirty="0" err="1" smtClean="0"/>
              <a:t>variogram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(</a:t>
            </a:r>
            <a:r>
              <a:rPr lang="hu-HU" noProof="0" dirty="0" err="1" smtClean="0"/>
              <a:t>semi</a:t>
            </a:r>
            <a:r>
              <a:rPr lang="hu-HU" noProof="0" dirty="0" smtClean="0"/>
              <a:t>)</a:t>
            </a:r>
            <a:r>
              <a:rPr lang="hu-HU" noProof="0" dirty="0" err="1" smtClean="0"/>
              <a:t>variogram</a:t>
            </a:r>
            <a:endParaRPr lang="hu-HU" noProof="0" dirty="0" smtClean="0"/>
          </a:p>
          <a:p>
            <a:r>
              <a:rPr lang="hu-HU" noProof="0" dirty="0" smtClean="0"/>
              <a:t>hasonlít a </a:t>
            </a:r>
            <a:r>
              <a:rPr lang="hu-HU" noProof="0" dirty="0" err="1" smtClean="0"/>
              <a:t>korrelogramra</a:t>
            </a:r>
            <a:endParaRPr lang="hu-HU" noProof="0" dirty="0" smtClean="0"/>
          </a:p>
          <a:p>
            <a:pPr lvl="1"/>
            <a:r>
              <a:rPr lang="hu-HU" noProof="0" dirty="0" smtClean="0"/>
              <a:t>csak más van az </a:t>
            </a:r>
            <a:r>
              <a:rPr lang="hu-HU" noProof="0" dirty="0" err="1" smtClean="0"/>
              <a:t>y-tengelyen</a:t>
            </a:r>
            <a:r>
              <a:rPr lang="hu-HU" noProof="0" dirty="0" smtClean="0"/>
              <a:t>: pontok varianciája (változatossága)</a:t>
            </a:r>
          </a:p>
          <a:p>
            <a:r>
              <a:rPr lang="hu-HU" noProof="0" dirty="0" smtClean="0"/>
              <a:t>minél </a:t>
            </a:r>
            <a:r>
              <a:rPr lang="hu-HU" noProof="0" dirty="0" smtClean="0"/>
              <a:t>közelebbi pontokat vizsgálunk, várhatóan annál </a:t>
            </a:r>
            <a:r>
              <a:rPr lang="hu-HU" noProof="0" dirty="0" smtClean="0"/>
              <a:t>kisebb a variancia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344" y="3604735"/>
            <a:ext cx="3563387" cy="243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3600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(Fél)</a:t>
            </a:r>
            <a:r>
              <a:rPr lang="hu-HU" noProof="0" dirty="0" err="1" smtClean="0"/>
              <a:t>variogram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 </a:t>
            </a:r>
            <a:r>
              <a:rPr lang="hu-HU" noProof="0" dirty="0" err="1" smtClean="0"/>
              <a:t>korrelogramot</a:t>
            </a:r>
            <a:r>
              <a:rPr lang="hu-HU" noProof="0" dirty="0" smtClean="0"/>
              <a:t> jellemzően nézegetni szoktuk</a:t>
            </a:r>
          </a:p>
          <a:p>
            <a:pPr lvl="1"/>
            <a:r>
              <a:rPr lang="hu-HU" noProof="0" dirty="0" smtClean="0"/>
              <a:t>míg a </a:t>
            </a:r>
            <a:r>
              <a:rPr lang="hu-HU" noProof="0" dirty="0" err="1" smtClean="0"/>
              <a:t>félvariogramra</a:t>
            </a:r>
            <a:r>
              <a:rPr lang="hu-HU" noProof="0" dirty="0" smtClean="0"/>
              <a:t> ("tapasztalati </a:t>
            </a:r>
            <a:r>
              <a:rPr lang="hu-HU" noProof="0" dirty="0" err="1" smtClean="0"/>
              <a:t>variogramfelhőre</a:t>
            </a:r>
            <a:r>
              <a:rPr lang="hu-HU" noProof="0" dirty="0" smtClean="0"/>
              <a:t>") </a:t>
            </a:r>
            <a:r>
              <a:rPr lang="hu-HU" noProof="0" dirty="0" err="1" smtClean="0"/>
              <a:t>variogrammodellt</a:t>
            </a:r>
            <a:r>
              <a:rPr lang="hu-HU" noProof="0" dirty="0" smtClean="0"/>
              <a:t> illesztünk</a:t>
            </a:r>
          </a:p>
          <a:p>
            <a:pPr lvl="1"/>
            <a:r>
              <a:rPr lang="hu-HU" noProof="0" dirty="0" smtClean="0"/>
              <a:t>a </a:t>
            </a:r>
            <a:r>
              <a:rPr lang="hu-HU" noProof="0" dirty="0" err="1" smtClean="0"/>
              <a:t>variogrammodell</a:t>
            </a:r>
            <a:r>
              <a:rPr lang="hu-HU" noProof="0" dirty="0" smtClean="0"/>
              <a:t> egy szabályos alakú, néhány paraméterrel leírható görbe</a:t>
            </a:r>
          </a:p>
          <a:p>
            <a:pPr lvl="1"/>
            <a:r>
              <a:rPr lang="hu-HU" noProof="0" dirty="0" smtClean="0"/>
              <a:t>a </a:t>
            </a:r>
            <a:r>
              <a:rPr lang="hu-HU" noProof="0" dirty="0" err="1" smtClean="0"/>
              <a:t>variogrammodell</a:t>
            </a:r>
            <a:r>
              <a:rPr lang="hu-HU" noProof="0" dirty="0" smtClean="0"/>
              <a:t> jellemzi a térbeli adatstruktúrát</a:t>
            </a:r>
          </a:p>
          <a:p>
            <a:pPr lvl="1"/>
            <a:r>
              <a:rPr lang="hu-HU" noProof="0" dirty="0" smtClean="0"/>
              <a:t>később, interpolációkban használhatjuk</a:t>
            </a:r>
          </a:p>
          <a:p>
            <a:r>
              <a:rPr lang="hu-HU" noProof="0" dirty="0" smtClean="0"/>
              <a:t>modelltípusok</a:t>
            </a:r>
          </a:p>
          <a:p>
            <a:pPr lvl="1"/>
            <a:r>
              <a:rPr lang="hu-HU" noProof="0" dirty="0" smtClean="0"/>
              <a:t>csak röghatás (</a:t>
            </a:r>
            <a:r>
              <a:rPr lang="hu-HU" noProof="0" dirty="0" err="1" smtClean="0"/>
              <a:t>pure</a:t>
            </a:r>
            <a:r>
              <a:rPr lang="hu-HU" noProof="0" dirty="0" smtClean="0"/>
              <a:t> </a:t>
            </a:r>
            <a:r>
              <a:rPr lang="hu-HU" noProof="0" dirty="0" err="1" smtClean="0"/>
              <a:t>nugget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egyenes (</a:t>
            </a:r>
            <a:r>
              <a:rPr lang="hu-HU" noProof="0" dirty="0" err="1" smtClean="0"/>
              <a:t>linear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exponenciális (</a:t>
            </a:r>
            <a:r>
              <a:rPr lang="hu-HU" noProof="0" dirty="0" err="1" smtClean="0"/>
              <a:t>exponential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err="1" smtClean="0"/>
              <a:t>gauss-i</a:t>
            </a:r>
            <a:r>
              <a:rPr lang="hu-HU" noProof="0" dirty="0" smtClean="0"/>
              <a:t> (Gaussian)</a:t>
            </a:r>
          </a:p>
          <a:p>
            <a:pPr lvl="1"/>
            <a:r>
              <a:rPr lang="hu-HU" noProof="0" dirty="0" smtClean="0"/>
              <a:t>szférikus (</a:t>
            </a:r>
            <a:r>
              <a:rPr lang="hu-HU" noProof="0" dirty="0" err="1" smtClean="0"/>
              <a:t>spherical</a:t>
            </a:r>
            <a:r>
              <a:rPr lang="hu-HU" noProof="0" dirty="0" smtClean="0"/>
              <a:t>)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0" y="3893752"/>
            <a:ext cx="4666344" cy="2847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8755011" y="3432087"/>
            <a:ext cx="36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forrás: </a:t>
            </a:r>
            <a:r>
              <a:rPr lang="hu-HU" sz="2400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Telbisz</a:t>
            </a:r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és mtsai. 2013</a:t>
            </a:r>
            <a:endParaRPr lang="en-US" sz="24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3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Előkészítés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Customize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Extensions</a:t>
            </a:r>
            <a:r>
              <a:rPr lang="hu-HU" noProof="0" dirty="0" smtClean="0"/>
              <a:t>... &gt;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és 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legyen bepipálva</a:t>
            </a:r>
          </a:p>
          <a:p>
            <a:r>
              <a:rPr lang="hu-HU" noProof="0" dirty="0" err="1" smtClean="0"/>
              <a:t>Customize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Toolbars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legyen bepipálva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35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(Fél)</a:t>
            </a:r>
            <a:r>
              <a:rPr lang="hu-HU" noProof="0" dirty="0" err="1" smtClean="0"/>
              <a:t>variogram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9128760" cy="4754563"/>
          </a:xfrm>
        </p:spPr>
        <p:txBody>
          <a:bodyPr/>
          <a:lstStyle/>
          <a:p>
            <a:r>
              <a:rPr lang="hu-HU" noProof="0" dirty="0" smtClean="0"/>
              <a:t>modelltípusok</a:t>
            </a:r>
          </a:p>
          <a:p>
            <a:pPr lvl="1"/>
            <a:r>
              <a:rPr lang="hu-HU" noProof="0" dirty="0" smtClean="0"/>
              <a:t>és még számos további típus…</a:t>
            </a:r>
          </a:p>
          <a:p>
            <a:pPr lvl="1"/>
            <a:r>
              <a:rPr lang="hu-HU" noProof="0" dirty="0" smtClean="0"/>
              <a:t>nem mindegyik található meg az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279" y="2695344"/>
            <a:ext cx="5897881" cy="3396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918" y="2695344"/>
            <a:ext cx="1944628" cy="33967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5083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(Fél)</a:t>
            </a:r>
            <a:r>
              <a:rPr lang="hu-HU" noProof="0" dirty="0" err="1" smtClean="0"/>
              <a:t>variogram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840611" cy="4754563"/>
          </a:xfrm>
        </p:spPr>
        <p:txBody>
          <a:bodyPr/>
          <a:lstStyle/>
          <a:p>
            <a:r>
              <a:rPr lang="hu-HU" noProof="0" dirty="0" smtClean="0"/>
              <a:t>főbb modellparaméterek</a:t>
            </a:r>
          </a:p>
          <a:p>
            <a:pPr lvl="1"/>
            <a:r>
              <a:rPr lang="hu-HU" noProof="0" dirty="0" smtClean="0"/>
              <a:t>hatástávolság (</a:t>
            </a:r>
            <a:r>
              <a:rPr lang="hu-HU" noProof="0" dirty="0" err="1" smtClean="0"/>
              <a:t>range</a:t>
            </a:r>
            <a:r>
              <a:rPr lang="hu-HU" noProof="0" dirty="0" smtClean="0"/>
              <a:t>): az a távolságtartomány, amin túl a variancia már nem növekszik</a:t>
            </a:r>
          </a:p>
          <a:p>
            <a:pPr lvl="1"/>
            <a:r>
              <a:rPr lang="hu-HU" noProof="0" dirty="0" smtClean="0"/>
              <a:t>küszöbszint (</a:t>
            </a:r>
            <a:r>
              <a:rPr lang="hu-HU" noProof="0" dirty="0" err="1" smtClean="0"/>
              <a:t>sill</a:t>
            </a:r>
            <a:r>
              <a:rPr lang="hu-HU" noProof="0" dirty="0" smtClean="0"/>
              <a:t>): tetszőlegesen távoli pontok varianciája</a:t>
            </a:r>
          </a:p>
          <a:p>
            <a:pPr lvl="1"/>
            <a:r>
              <a:rPr lang="hu-HU" noProof="0" dirty="0" smtClean="0"/>
              <a:t>röghatás (</a:t>
            </a:r>
            <a:r>
              <a:rPr lang="hu-HU" noProof="0" dirty="0" err="1" smtClean="0"/>
              <a:t>nugget</a:t>
            </a:r>
            <a:r>
              <a:rPr lang="hu-HU" noProof="0" dirty="0" smtClean="0"/>
              <a:t>): tetszőlegesen közeli pontok közötti variancia, térbeli </a:t>
            </a:r>
            <a:r>
              <a:rPr lang="hu-HU" noProof="0" dirty="0" err="1" smtClean="0"/>
              <a:t>autokorrelációval</a:t>
            </a:r>
            <a:r>
              <a:rPr lang="hu-HU" noProof="0" dirty="0" smtClean="0"/>
              <a:t> nem magyarázható variancia</a:t>
            </a:r>
          </a:p>
          <a:p>
            <a:pPr lvl="1"/>
            <a:r>
              <a:rPr lang="hu-HU" noProof="0" dirty="0" smtClean="0"/>
              <a:t>röghatás nélküli küszöbszint (</a:t>
            </a:r>
            <a:r>
              <a:rPr lang="hu-HU" noProof="0" dirty="0" err="1" smtClean="0"/>
              <a:t>partial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sill</a:t>
            </a:r>
            <a:r>
              <a:rPr lang="hu-HU" noProof="0" dirty="0" smtClean="0"/>
              <a:t>): térbeli </a:t>
            </a:r>
            <a:r>
              <a:rPr lang="hu-HU" noProof="0" dirty="0" err="1" smtClean="0"/>
              <a:t>autokorrelációval</a:t>
            </a:r>
            <a:r>
              <a:rPr lang="hu-HU" noProof="0" dirty="0" smtClean="0"/>
              <a:t> magyarázható variancia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9" t="10000" r="14195" b="8933"/>
          <a:stretch/>
        </p:blipFill>
        <p:spPr>
          <a:xfrm>
            <a:off x="8798394" y="255907"/>
            <a:ext cx="3175642" cy="2287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394" y="2743201"/>
            <a:ext cx="3175642" cy="2931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8678811" y="5674562"/>
            <a:ext cx="36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forrás: </a:t>
            </a:r>
            <a:r>
              <a:rPr lang="hu-HU" sz="2400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Telbisz</a:t>
            </a:r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és mtsai. 2013</a:t>
            </a:r>
            <a:endParaRPr lang="en-US" sz="24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82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Kovariogram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covariogram</a:t>
            </a:r>
            <a:endParaRPr lang="hu-HU" noProof="0" dirty="0" smtClean="0"/>
          </a:p>
          <a:p>
            <a:r>
              <a:rPr lang="hu-HU" noProof="0" dirty="0" smtClean="0"/>
              <a:t>ugyanaz, mint a </a:t>
            </a:r>
            <a:r>
              <a:rPr lang="hu-HU" noProof="0" dirty="0" err="1" smtClean="0"/>
              <a:t>félvariogram</a:t>
            </a:r>
            <a:r>
              <a:rPr lang="hu-HU" noProof="0" dirty="0" smtClean="0"/>
              <a:t>, csak megfordítva</a:t>
            </a:r>
          </a:p>
          <a:p>
            <a:pPr lvl="1"/>
            <a:r>
              <a:rPr lang="hu-HU" noProof="0" dirty="0" smtClean="0"/>
              <a:t>küszöbszinttől indul, és az </a:t>
            </a:r>
            <a:r>
              <a:rPr lang="hu-HU" noProof="0" dirty="0" err="1" smtClean="0"/>
              <a:t>x-tengelyhez</a:t>
            </a:r>
            <a:r>
              <a:rPr lang="hu-HU" noProof="0" dirty="0" smtClean="0"/>
              <a:t> konvergál a görbe</a:t>
            </a:r>
          </a:p>
          <a:p>
            <a:r>
              <a:rPr lang="hu-HU" noProof="0" dirty="0" err="1" smtClean="0"/>
              <a:t>ArcMapben</a:t>
            </a:r>
            <a:r>
              <a:rPr lang="hu-HU" noProof="0" dirty="0" smtClean="0"/>
              <a:t> minden olyan interpolációnál</a:t>
            </a:r>
          </a:p>
          <a:p>
            <a:pPr lvl="1"/>
            <a:r>
              <a:rPr lang="hu-HU" noProof="0" dirty="0" smtClean="0"/>
              <a:t>ahol lehet </a:t>
            </a:r>
            <a:r>
              <a:rPr lang="hu-HU" noProof="0" dirty="0" err="1" smtClean="0"/>
              <a:t>félvariogramot</a:t>
            </a:r>
            <a:r>
              <a:rPr lang="hu-HU" noProof="0" dirty="0" smtClean="0"/>
              <a:t> használni</a:t>
            </a:r>
          </a:p>
          <a:p>
            <a:pPr lvl="1"/>
            <a:r>
              <a:rPr lang="hu-HU" noProof="0" dirty="0" smtClean="0"/>
              <a:t>ott lehet </a:t>
            </a:r>
            <a:r>
              <a:rPr lang="hu-HU" noProof="0" dirty="0" err="1" smtClean="0"/>
              <a:t>kovariogramot</a:t>
            </a:r>
            <a:r>
              <a:rPr lang="hu-HU" noProof="0" dirty="0" smtClean="0"/>
              <a:t> is</a:t>
            </a:r>
          </a:p>
          <a:p>
            <a:pPr lvl="1"/>
            <a:r>
              <a:rPr lang="hu-HU" noProof="0" dirty="0" smtClean="0"/>
              <a:t>lényegileg felcserélhetőek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5" t="9137" r="11615" b="6834"/>
          <a:stretch/>
        </p:blipFill>
        <p:spPr>
          <a:xfrm>
            <a:off x="8109791" y="3383281"/>
            <a:ext cx="3853609" cy="2641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2581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Félvariogram</a:t>
            </a:r>
            <a:r>
              <a:rPr lang="hu-HU" noProof="0" dirty="0" smtClean="0"/>
              <a:t> és </a:t>
            </a:r>
            <a:r>
              <a:rPr lang="hu-HU" noProof="0" dirty="0" err="1" smtClean="0"/>
              <a:t>kovariogram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ArcMapben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toolbar</a:t>
            </a:r>
            <a:r>
              <a:rPr lang="hu-HU" noProof="0" dirty="0" smtClean="0"/>
              <a:t>  &gt; </a:t>
            </a:r>
            <a:r>
              <a:rPr lang="hu-HU" noProof="0" dirty="0" err="1" smtClean="0"/>
              <a:t>Explore</a:t>
            </a:r>
            <a:r>
              <a:rPr lang="hu-HU" noProof="0" dirty="0" smtClean="0"/>
              <a:t> Data &gt; </a:t>
            </a:r>
            <a:r>
              <a:rPr lang="hu-HU" noProof="0" dirty="0" err="1" smtClean="0"/>
              <a:t>Semivariogram</a:t>
            </a:r>
            <a:r>
              <a:rPr lang="hu-HU" noProof="0" dirty="0" smtClean="0"/>
              <a:t>/</a:t>
            </a:r>
            <a:r>
              <a:rPr lang="hu-HU" noProof="0" dirty="0" err="1" smtClean="0"/>
              <a:t>Covariance</a:t>
            </a:r>
            <a:r>
              <a:rPr lang="hu-HU" noProof="0" dirty="0" smtClean="0"/>
              <a:t> </a:t>
            </a:r>
            <a:r>
              <a:rPr lang="hu-HU" noProof="0" dirty="0" err="1" smtClean="0"/>
              <a:t>Cloud</a:t>
            </a:r>
            <a:endParaRPr lang="hu-HU" noProof="0" dirty="0" smtClean="0"/>
          </a:p>
          <a:p>
            <a:pPr lvl="1"/>
            <a:r>
              <a:rPr lang="hu-HU" noProof="0" dirty="0" smtClean="0"/>
              <a:t>csak kevés pontra működik hatékonyan </a:t>
            </a:r>
            <a:r>
              <a:rPr lang="hu-HU" noProof="0" dirty="0" smtClean="0">
                <a:sym typeface="Wingdings" panose="05000000000000000000" pitchFamily="2" charset="2"/>
              </a:rPr>
              <a:t> </a:t>
            </a:r>
            <a:r>
              <a:rPr lang="hu-HU" noProof="0" dirty="0" smtClean="0">
                <a:sym typeface="Wingdings" panose="05000000000000000000" pitchFamily="2" charset="2"/>
              </a:rPr>
              <a:t>készítsünk </a:t>
            </a:r>
            <a:r>
              <a:rPr lang="hu-HU" noProof="0" dirty="0" smtClean="0">
                <a:sym typeface="Wingdings" panose="05000000000000000000" pitchFamily="2" charset="2"/>
              </a:rPr>
              <a:t>kis (&lt;500) véletlen mintát!</a:t>
            </a:r>
          </a:p>
          <a:p>
            <a:pPr lvl="1"/>
            <a:r>
              <a:rPr lang="hu-HU" noProof="0" dirty="0" smtClean="0">
                <a:sym typeface="Wingdings" panose="05000000000000000000" pitchFamily="2" charset="2"/>
              </a:rPr>
              <a:t>állíthatjuk a lépésközt és az osztások számát</a:t>
            </a:r>
          </a:p>
          <a:p>
            <a:pPr lvl="1"/>
            <a:r>
              <a:rPr lang="hu-HU" noProof="0" dirty="0" smtClean="0">
                <a:sym typeface="Wingdings" panose="05000000000000000000" pitchFamily="2" charset="2"/>
              </a:rPr>
              <a:t>hozzáadhatjuk a nyomtatási elrendezéshez</a:t>
            </a:r>
          </a:p>
          <a:p>
            <a:pPr lvl="1"/>
            <a:r>
              <a:rPr lang="hu-HU" noProof="0" dirty="0" smtClean="0">
                <a:sym typeface="Wingdings" panose="05000000000000000000" pitchFamily="2" charset="2"/>
              </a:rPr>
              <a:t>önmagában nem túl </a:t>
            </a:r>
            <a:r>
              <a:rPr lang="hu-HU" noProof="0" dirty="0" smtClean="0">
                <a:sym typeface="Wingdings" panose="05000000000000000000" pitchFamily="2" charset="2"/>
              </a:rPr>
              <a:t>hasznos</a:t>
            </a:r>
          </a:p>
          <a:p>
            <a:r>
              <a:rPr lang="hu-HU" dirty="0"/>
              <a:t>hisztogram és </a:t>
            </a:r>
            <a:r>
              <a:rPr lang="hu-HU" dirty="0" err="1"/>
              <a:t>variogramfelhő</a:t>
            </a:r>
            <a:r>
              <a:rPr lang="hu-HU" dirty="0"/>
              <a:t> </a:t>
            </a:r>
            <a:r>
              <a:rPr lang="hu-HU" dirty="0" smtClean="0"/>
              <a:t>nézegetésekor</a:t>
            </a:r>
          </a:p>
          <a:p>
            <a:pPr lvl="1"/>
            <a:r>
              <a:rPr lang="hu-HU" dirty="0" smtClean="0"/>
              <a:t>amit kijelölünk az ábrán,</a:t>
            </a:r>
          </a:p>
          <a:p>
            <a:pPr lvl="1"/>
            <a:r>
              <a:rPr lang="hu-HU" dirty="0" smtClean="0"/>
              <a:t>azt </a:t>
            </a:r>
            <a:r>
              <a:rPr lang="hu-HU" dirty="0"/>
              <a:t>a térképen is kijelöli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19:54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480" y="3799681"/>
            <a:ext cx="4968240" cy="2270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6287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Félvariogram</a:t>
            </a:r>
            <a:r>
              <a:rPr lang="hu-HU" noProof="0" dirty="0" smtClean="0"/>
              <a:t> és </a:t>
            </a:r>
            <a:r>
              <a:rPr lang="hu-HU" noProof="0" dirty="0" err="1" smtClean="0"/>
              <a:t>kovariogram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500 véletlen pontot leválogatunk a domborzatmodellből</a:t>
            </a:r>
          </a:p>
          <a:p>
            <a:pPr lvl="1"/>
            <a:r>
              <a:rPr lang="hu-HU" noProof="0" dirty="0" smtClean="0"/>
              <a:t>megjelenítjük a GRID_CODE mező (jobb alul állítható) </a:t>
            </a:r>
            <a:r>
              <a:rPr lang="hu-HU" noProof="0" dirty="0" err="1" smtClean="0"/>
              <a:t>félvariogramját</a:t>
            </a:r>
            <a:r>
              <a:rPr lang="hu-HU" noProof="0" dirty="0" smtClean="0"/>
              <a:t> és </a:t>
            </a:r>
            <a:r>
              <a:rPr lang="hu-HU" noProof="0" dirty="0" err="1" smtClean="0"/>
              <a:t>kovariogramját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760" y="3154679"/>
            <a:ext cx="3643312" cy="2890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40" y="3154679"/>
            <a:ext cx="3657599" cy="28908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889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Hisztogram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adatok gyakorisági eloszlását mutatja</a:t>
            </a:r>
          </a:p>
          <a:p>
            <a:r>
              <a:rPr lang="hu-HU" noProof="0" dirty="0" err="1"/>
              <a:t>Geostatistical</a:t>
            </a:r>
            <a:r>
              <a:rPr lang="hu-HU" noProof="0" dirty="0"/>
              <a:t> </a:t>
            </a:r>
            <a:r>
              <a:rPr lang="hu-HU" noProof="0" dirty="0" err="1"/>
              <a:t>Analyst</a:t>
            </a:r>
            <a:r>
              <a:rPr lang="hu-HU" noProof="0" dirty="0"/>
              <a:t> </a:t>
            </a:r>
            <a:r>
              <a:rPr lang="hu-HU" noProof="0" dirty="0" err="1"/>
              <a:t>toolbar</a:t>
            </a:r>
            <a:r>
              <a:rPr lang="hu-HU" noProof="0" dirty="0"/>
              <a:t>  &gt; </a:t>
            </a:r>
            <a:r>
              <a:rPr lang="hu-HU" noProof="0" dirty="0" err="1"/>
              <a:t>Explore</a:t>
            </a:r>
            <a:r>
              <a:rPr lang="hu-HU" noProof="0" dirty="0"/>
              <a:t> Data &gt; </a:t>
            </a:r>
            <a:r>
              <a:rPr lang="hu-HU" noProof="0" dirty="0" err="1" smtClean="0"/>
              <a:t>Histogram</a:t>
            </a:r>
            <a:endParaRPr lang="hu-HU" noProof="0" dirty="0" smtClean="0"/>
          </a:p>
          <a:p>
            <a:r>
              <a:rPr lang="hu-HU" noProof="0" dirty="0" smtClean="0"/>
              <a:t>lehetőségek</a:t>
            </a:r>
          </a:p>
          <a:p>
            <a:pPr lvl="1"/>
            <a:r>
              <a:rPr lang="hu-HU" noProof="0" dirty="0" smtClean="0"/>
              <a:t>állíthatjuk az osztások számát</a:t>
            </a:r>
          </a:p>
          <a:p>
            <a:pPr lvl="1"/>
            <a:r>
              <a:rPr lang="hu-HU" noProof="0" dirty="0" smtClean="0"/>
              <a:t>kérhetünk </a:t>
            </a:r>
            <a:r>
              <a:rPr lang="hu-HU" noProof="0" dirty="0" err="1" smtClean="0"/>
              <a:t>adattranszformációt</a:t>
            </a:r>
            <a:endParaRPr lang="hu-HU" noProof="0" dirty="0" smtClean="0"/>
          </a:p>
          <a:p>
            <a:pPr lvl="1"/>
            <a:r>
              <a:rPr lang="hu-HU" noProof="0" dirty="0"/>
              <a:t>hozzáadhatjuk a nyomtatási elrendezéshez</a:t>
            </a:r>
          </a:p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domborzatmodell 500 véletlen pontjára</a:t>
            </a:r>
          </a:p>
          <a:p>
            <a:pPr lvl="1"/>
            <a:r>
              <a:rPr lang="hu-HU" noProof="0" dirty="0" smtClean="0"/>
              <a:t>18-osztatú hisztogram</a:t>
            </a:r>
          </a:p>
          <a:p>
            <a:pPr lvl="1"/>
            <a:r>
              <a:rPr lang="hu-HU" noProof="0" dirty="0" smtClean="0"/>
              <a:t>nyomtatási elrendezéshez adjuk</a:t>
            </a:r>
          </a:p>
          <a:p>
            <a:endParaRPr lang="hu-HU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19344"/>
            <a:ext cx="5395912" cy="3027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060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713212" cy="4754563"/>
          </a:xfrm>
        </p:spPr>
        <p:txBody>
          <a:bodyPr/>
          <a:lstStyle/>
          <a:p>
            <a:r>
              <a:rPr lang="hu-HU" noProof="0" dirty="0" smtClean="0"/>
              <a:t>ismeretlen érték megbecslése ismert értékek segítségével</a:t>
            </a:r>
          </a:p>
          <a:p>
            <a:r>
              <a:rPr lang="hu-HU" noProof="0" dirty="0" smtClean="0"/>
              <a:t>interpoláció vs. extrapoláció</a:t>
            </a:r>
          </a:p>
          <a:p>
            <a:pPr lvl="1"/>
            <a:r>
              <a:rPr lang="hu-HU" noProof="0" dirty="0" smtClean="0"/>
              <a:t>az extrapoláció mindig veszélyesebb</a:t>
            </a:r>
          </a:p>
          <a:p>
            <a:pPr lvl="1"/>
            <a:r>
              <a:rPr lang="hu-HU" noProof="0" dirty="0" smtClean="0"/>
              <a:t>de valójában mindkettő becslés, mindkettő feltételezésekkel él</a:t>
            </a:r>
          </a:p>
          <a:p>
            <a:pPr lvl="1"/>
            <a:r>
              <a:rPr lang="hu-HU" noProof="0" dirty="0" smtClean="0"/>
              <a:t>mögöttük mindig egy modell húzódik meg</a:t>
            </a:r>
          </a:p>
          <a:p>
            <a:pPr lvl="1"/>
            <a:r>
              <a:rPr lang="hu-HU" noProof="0" dirty="0" smtClean="0"/>
              <a:t>legyen bár az egyszerű vagy összetett</a:t>
            </a:r>
          </a:p>
          <a:p>
            <a:r>
              <a:rPr lang="hu-HU" noProof="0" dirty="0" smtClean="0"/>
              <a:t>térbeli interpoláció</a:t>
            </a:r>
          </a:p>
          <a:p>
            <a:pPr lvl="1"/>
            <a:r>
              <a:rPr lang="hu-HU" noProof="0" dirty="0" smtClean="0"/>
              <a:t>térbeli entitások (jellemzően pontok vagy </a:t>
            </a:r>
            <a:r>
              <a:rPr lang="hu-HU" noProof="0" dirty="0" err="1" smtClean="0"/>
              <a:t>rasztercellák</a:t>
            </a:r>
            <a:r>
              <a:rPr lang="hu-HU" noProof="0" dirty="0" smtClean="0"/>
              <a:t>) értékének megbecslése</a:t>
            </a:r>
          </a:p>
          <a:p>
            <a:pPr lvl="1"/>
            <a:r>
              <a:rPr lang="hu-HU" noProof="0" dirty="0" smtClean="0"/>
              <a:t>a közeli vagy az összes ismert érték segítségével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13" y="3625852"/>
            <a:ext cx="3445729" cy="2410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12" y="979568"/>
            <a:ext cx="3445729" cy="2446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5723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interpoláció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486400" cy="4754563"/>
          </a:xfrm>
        </p:spPr>
        <p:txBody>
          <a:bodyPr/>
          <a:lstStyle/>
          <a:p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interpolation</a:t>
            </a:r>
            <a:endParaRPr lang="hu-HU" noProof="0" dirty="0" smtClean="0"/>
          </a:p>
          <a:p>
            <a:r>
              <a:rPr lang="hu-HU" noProof="0" dirty="0" smtClean="0"/>
              <a:t>lehetséges célja</a:t>
            </a:r>
          </a:p>
          <a:p>
            <a:pPr lvl="1"/>
            <a:r>
              <a:rPr lang="hu-HU" noProof="0" dirty="0" smtClean="0"/>
              <a:t>néhány ismeretlen pont értékének meghatározása</a:t>
            </a:r>
          </a:p>
          <a:p>
            <a:pPr lvl="1"/>
            <a:r>
              <a:rPr lang="hu-HU" noProof="0" dirty="0" smtClean="0"/>
              <a:t>adatok átvetítése új kiosztású pontrendszerbe (jellemzően szabályos elrendezésű pontrácsba)</a:t>
            </a:r>
          </a:p>
          <a:p>
            <a:pPr lvl="1"/>
            <a:r>
              <a:rPr lang="hu-HU" noProof="0" dirty="0" smtClean="0"/>
              <a:t>durva felbontásból finom felbontású (~folytonos) adatsor készítése</a:t>
            </a:r>
          </a:p>
          <a:p>
            <a:r>
              <a:rPr lang="hu-HU" noProof="0" dirty="0" smtClean="0"/>
              <a:t>utóbbit az éghajlatkutatásban statisztikai leskálázásnak (</a:t>
            </a:r>
            <a:r>
              <a:rPr lang="hu-HU" noProof="0" dirty="0" err="1" smtClean="0"/>
              <a:t>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downscaling</a:t>
            </a:r>
            <a:r>
              <a:rPr lang="hu-HU" noProof="0" dirty="0" smtClean="0"/>
              <a:t>) nevezik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040" y="3511398"/>
            <a:ext cx="5544699" cy="2543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039" y="694272"/>
            <a:ext cx="5544700" cy="2617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0620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interpoláció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3545186" cy="4754563"/>
          </a:xfrm>
        </p:spPr>
        <p:txBody>
          <a:bodyPr/>
          <a:lstStyle/>
          <a:p>
            <a:r>
              <a:rPr lang="hu-HU" noProof="0" dirty="0" smtClean="0"/>
              <a:t>miért van rá szükség?</a:t>
            </a:r>
          </a:p>
          <a:p>
            <a:r>
              <a:rPr lang="hu-HU" noProof="0" dirty="0" smtClean="0"/>
              <a:t>mert az adatgyűjtés finom felbontásban</a:t>
            </a:r>
          </a:p>
          <a:p>
            <a:pPr lvl="1"/>
            <a:r>
              <a:rPr lang="hu-HU" noProof="0" dirty="0" smtClean="0"/>
              <a:t>időigényes</a:t>
            </a:r>
          </a:p>
          <a:p>
            <a:pPr lvl="1"/>
            <a:r>
              <a:rPr lang="hu-HU" noProof="0" dirty="0" smtClean="0"/>
              <a:t>drága</a:t>
            </a:r>
          </a:p>
          <a:p>
            <a:pPr lvl="1"/>
            <a:r>
              <a:rPr lang="hu-HU" noProof="0" dirty="0" smtClean="0"/>
              <a:t>vagy lehetetlen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86" y="404954"/>
            <a:ext cx="2827787" cy="2768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97" y="404954"/>
            <a:ext cx="2679667" cy="2768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688" y="404954"/>
            <a:ext cx="1769052" cy="27685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86" y="3317982"/>
            <a:ext cx="2827787" cy="2812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97" y="3291113"/>
            <a:ext cx="2253492" cy="2839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688" y="3317982"/>
            <a:ext cx="1769052" cy="28127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2562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interpoláció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interpolátor: interpolációs modell/módszer</a:t>
            </a:r>
          </a:p>
          <a:p>
            <a:r>
              <a:rPr lang="hu-HU" noProof="0" dirty="0" smtClean="0"/>
              <a:t>sok interpolátor megadott számú pont értékeinek súlyozott átlagát számolja</a:t>
            </a:r>
          </a:p>
          <a:p>
            <a:pPr lvl="1"/>
            <a:r>
              <a:rPr lang="hu-HU" noProof="0" dirty="0" smtClean="0"/>
              <a:t>legfőbb különbség a pontok számában és a súlyokban van</a:t>
            </a:r>
          </a:p>
          <a:p>
            <a:pPr lvl="1"/>
            <a:r>
              <a:rPr lang="hu-HU" noProof="0" dirty="0" smtClean="0"/>
              <a:t>némelyik csak egy vagy néhány közeli pontot vesz figyelembe</a:t>
            </a:r>
          </a:p>
          <a:p>
            <a:pPr lvl="1"/>
            <a:r>
              <a:rPr lang="hu-HU" noProof="0" dirty="0" smtClean="0"/>
              <a:t>más interpolátorok az </a:t>
            </a:r>
            <a:r>
              <a:rPr lang="hu-HU" noProof="0" dirty="0" err="1" smtClean="0"/>
              <a:t>összeset</a:t>
            </a:r>
            <a:r>
              <a:rPr lang="hu-HU" noProof="0" dirty="0" smtClean="0"/>
              <a:t>, de jellemzően a távolabbi pontokat kisebb súllyal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52" y="3809999"/>
            <a:ext cx="6374526" cy="2255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84" y="3809999"/>
            <a:ext cx="5187464" cy="2255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473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724515" cy="4754563"/>
          </a:xfrm>
        </p:spPr>
        <p:txBody>
          <a:bodyPr/>
          <a:lstStyle/>
          <a:p>
            <a:r>
              <a:rPr lang="hu-HU" noProof="0" dirty="0" smtClean="0"/>
              <a:t>adott</a:t>
            </a:r>
          </a:p>
          <a:p>
            <a:pPr lvl="1"/>
            <a:r>
              <a:rPr lang="hu-HU" noProof="0" dirty="0" smtClean="0"/>
              <a:t>egy raszter cellaértékekkel</a:t>
            </a:r>
          </a:p>
          <a:p>
            <a:pPr lvl="1"/>
            <a:r>
              <a:rPr lang="hu-HU" noProof="0" dirty="0" smtClean="0"/>
              <a:t>és zónák, amin belül kíváncsiak vagyunk a cellaértékek leíró statisztikai jellemzőire</a:t>
            </a:r>
          </a:p>
          <a:p>
            <a:pPr indent="-228600"/>
            <a:r>
              <a:rPr lang="hu-HU" noProof="0" dirty="0" smtClean="0"/>
              <a:t>a zónákat definiálhatjuk</a:t>
            </a:r>
          </a:p>
          <a:p>
            <a:pPr lvl="1"/>
            <a:r>
              <a:rPr lang="hu-HU" noProof="0" dirty="0" smtClean="0"/>
              <a:t>egy poligonhálóval</a:t>
            </a:r>
          </a:p>
          <a:p>
            <a:pPr lvl="1"/>
            <a:r>
              <a:rPr lang="hu-HU" noProof="0" dirty="0" smtClean="0"/>
              <a:t>vagy egy kategorikus raszterrel (cellaértékei a zónaazonosítók)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715" y="1422400"/>
            <a:ext cx="4461645" cy="46151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3627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interpoláció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rengeteg interpolátor létezik</a:t>
            </a:r>
          </a:p>
          <a:p>
            <a:pPr lvl="1"/>
            <a:r>
              <a:rPr lang="hu-HU" noProof="0" dirty="0" smtClean="0"/>
              <a:t>ezek közül csak néhányat mutatok be</a:t>
            </a:r>
          </a:p>
          <a:p>
            <a:pPr lvl="1"/>
            <a:r>
              <a:rPr lang="hu-HU" noProof="0" dirty="0" smtClean="0"/>
              <a:t>illetve csak néhány érhető el </a:t>
            </a:r>
            <a:r>
              <a:rPr lang="hu-HU" noProof="0" dirty="0" err="1" smtClean="0"/>
              <a:t>ArcMap-ben</a:t>
            </a:r>
            <a:endParaRPr lang="hu-HU" noProof="0" dirty="0" smtClean="0"/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" y="2663537"/>
            <a:ext cx="9601200" cy="4078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121920" y="3114674"/>
            <a:ext cx="441960" cy="6496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121920" y="3971106"/>
            <a:ext cx="441960" cy="2230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121920" y="4362901"/>
            <a:ext cx="441960" cy="7139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137160" y="5866581"/>
            <a:ext cx="441960" cy="2230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övegdoboz 9"/>
          <p:cNvSpPr txBox="1"/>
          <p:nvPr/>
        </p:nvSpPr>
        <p:spPr>
          <a:xfrm>
            <a:off x="7025640" y="6286322"/>
            <a:ext cx="316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forrás: </a:t>
            </a:r>
            <a:r>
              <a:rPr lang="hu-HU" sz="2400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Li</a:t>
            </a:r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&amp; </a:t>
            </a:r>
            <a:r>
              <a:rPr lang="hu-HU" sz="2400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Heap</a:t>
            </a:r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2008</a:t>
            </a:r>
            <a:endParaRPr lang="en-US" sz="24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36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- legközelebbi szomszéd (</a:t>
            </a:r>
            <a:r>
              <a:rPr lang="hu-HU" noProof="0" dirty="0" err="1" smtClean="0"/>
              <a:t>nearest</a:t>
            </a:r>
            <a:r>
              <a:rPr lang="hu-HU" noProof="0" dirty="0" smtClean="0"/>
              <a:t> </a:t>
            </a:r>
            <a:r>
              <a:rPr lang="hu-HU" noProof="0" dirty="0" err="1" smtClean="0"/>
              <a:t>neighbor</a:t>
            </a:r>
            <a:r>
              <a:rPr lang="hu-HU" noProof="0" dirty="0" smtClean="0"/>
              <a:t>, NN)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tesszelláció</a:t>
            </a:r>
            <a:endParaRPr lang="hu-HU" noProof="0" dirty="0" smtClean="0"/>
          </a:p>
          <a:p>
            <a:r>
              <a:rPr lang="hu-HU" noProof="0" dirty="0" err="1" smtClean="0"/>
              <a:t>Voronoi-cellák</a:t>
            </a:r>
            <a:r>
              <a:rPr lang="hu-HU" noProof="0" dirty="0" smtClean="0"/>
              <a:t> vagy </a:t>
            </a:r>
            <a:r>
              <a:rPr lang="hu-HU" noProof="0" dirty="0" err="1" smtClean="0"/>
              <a:t>Thiesen-sokszögek</a:t>
            </a:r>
            <a:endParaRPr lang="hu-HU" noProof="0" dirty="0" smtClean="0"/>
          </a:p>
          <a:p>
            <a:r>
              <a:rPr lang="hu-HU" noProof="0" dirty="0" smtClean="0"/>
              <a:t>egy pont (a legközelebbi pont) értékét másolja</a:t>
            </a:r>
          </a:p>
          <a:p>
            <a:r>
              <a:rPr lang="hu-HU" noProof="0" dirty="0" smtClean="0"/>
              <a:t>nagyon gyors</a:t>
            </a:r>
          </a:p>
          <a:p>
            <a:r>
              <a:rPr lang="hu-HU" noProof="0" dirty="0" smtClean="0"/>
              <a:t>lépcsőzetes (szakadásos felületet ad)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825" y="1422400"/>
            <a:ext cx="4088494" cy="2273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942"/>
          <a:stretch/>
        </p:blipFill>
        <p:spPr>
          <a:xfrm>
            <a:off x="7870825" y="3870116"/>
            <a:ext cx="4088494" cy="22563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7397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– természetes szomszéd (</a:t>
            </a:r>
            <a:r>
              <a:rPr lang="hu-HU" noProof="0" dirty="0" err="1" smtClean="0"/>
              <a:t>natural</a:t>
            </a:r>
            <a:r>
              <a:rPr lang="hu-HU" noProof="0" dirty="0" smtClean="0"/>
              <a:t> </a:t>
            </a:r>
            <a:r>
              <a:rPr lang="hu-HU" noProof="0" dirty="0" err="1" smtClean="0"/>
              <a:t>neighbor</a:t>
            </a:r>
            <a:r>
              <a:rPr lang="hu-HU" noProof="0" dirty="0" smtClean="0"/>
              <a:t>, </a:t>
            </a:r>
            <a:r>
              <a:rPr lang="hu-HU" noProof="0" dirty="0" err="1" smtClean="0"/>
              <a:t>NaN</a:t>
            </a:r>
            <a:r>
              <a:rPr lang="hu-HU" noProof="0" dirty="0" smtClean="0"/>
              <a:t>)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ismert pontok </a:t>
            </a:r>
            <a:r>
              <a:rPr lang="hu-HU" noProof="0" dirty="0" err="1" smtClean="0"/>
              <a:t>Voronoi-celláiból</a:t>
            </a:r>
            <a:r>
              <a:rPr lang="hu-HU" noProof="0" dirty="0" smtClean="0"/>
              <a:t> valamennyit kihasít az ismeretlen pont cellája, ha hozzáadjuk a ponthalmazhoz</a:t>
            </a:r>
          </a:p>
          <a:p>
            <a:r>
              <a:rPr lang="hu-HU" noProof="0" dirty="0" smtClean="0"/>
              <a:t>a kihasított részek területének aránya adja a súlyokat</a:t>
            </a:r>
          </a:p>
          <a:p>
            <a:r>
              <a:rPr lang="hu-HU" noProof="0" dirty="0" smtClean="0"/>
              <a:t>gyors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775" y="2729473"/>
            <a:ext cx="3234847" cy="29043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8678811" y="5674562"/>
            <a:ext cx="36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forrás: </a:t>
            </a:r>
            <a:r>
              <a:rPr lang="hu-HU" sz="2400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Telbisz</a:t>
            </a:r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és mtsai. 2013</a:t>
            </a:r>
            <a:endParaRPr lang="en-US" sz="24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69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– háromszögbázisú interpoláció (</a:t>
            </a:r>
            <a:r>
              <a:rPr lang="hu-HU" noProof="0" dirty="0" err="1" smtClean="0"/>
              <a:t>triangulation</a:t>
            </a:r>
            <a:r>
              <a:rPr lang="hu-HU" noProof="0" dirty="0" smtClean="0"/>
              <a:t>, TIN)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az ismert pontokra háromszögfelszínt készít (</a:t>
            </a:r>
            <a:r>
              <a:rPr lang="hu-HU" noProof="0" dirty="0" err="1" smtClean="0"/>
              <a:t>tesszelláció</a:t>
            </a:r>
            <a:r>
              <a:rPr lang="hu-HU" noProof="0" dirty="0" smtClean="0"/>
              <a:t> speciális típusa)</a:t>
            </a:r>
          </a:p>
          <a:p>
            <a:r>
              <a:rPr lang="hu-HU" noProof="0" dirty="0" smtClean="0"/>
              <a:t>az ismeretlen pontot az őt fedő háromszög három csúcsa alapján számítja</a:t>
            </a:r>
          </a:p>
          <a:p>
            <a:r>
              <a:rPr lang="hu-HU" noProof="0" dirty="0" smtClean="0"/>
              <a:t>nem túl valósághű felszínt ad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915" y="2880358"/>
            <a:ext cx="7325871" cy="3185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8710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– távolsággal fordítottan arányos súlyozás (</a:t>
            </a:r>
            <a:r>
              <a:rPr lang="hu-HU" noProof="0" dirty="0" err="1" smtClean="0"/>
              <a:t>inverse</a:t>
            </a:r>
            <a:r>
              <a:rPr lang="hu-HU" noProof="0" dirty="0" smtClean="0"/>
              <a:t> </a:t>
            </a:r>
            <a:r>
              <a:rPr lang="hu-HU" noProof="0" dirty="0" err="1" smtClean="0"/>
              <a:t>distance</a:t>
            </a:r>
            <a:r>
              <a:rPr lang="hu-HU" noProof="0" dirty="0" smtClean="0"/>
              <a:t> </a:t>
            </a:r>
            <a:r>
              <a:rPr lang="hu-HU" noProof="0" dirty="0" err="1" smtClean="0"/>
              <a:t>weighted</a:t>
            </a:r>
            <a:r>
              <a:rPr lang="hu-HU" noProof="0" dirty="0" smtClean="0"/>
              <a:t>/</a:t>
            </a:r>
            <a:r>
              <a:rPr lang="hu-HU" noProof="0" dirty="0" err="1" smtClean="0"/>
              <a:t>weighting</a:t>
            </a:r>
            <a:r>
              <a:rPr lang="hu-HU" noProof="0" dirty="0" smtClean="0"/>
              <a:t>, IDW)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más néven: </a:t>
            </a:r>
            <a:r>
              <a:rPr lang="hu-HU" noProof="0" dirty="0" err="1" smtClean="0"/>
              <a:t>Shepard’s</a:t>
            </a:r>
            <a:r>
              <a:rPr lang="hu-HU" noProof="0" dirty="0" smtClean="0"/>
              <a:t> </a:t>
            </a:r>
            <a:r>
              <a:rPr lang="hu-HU" noProof="0" dirty="0" err="1" smtClean="0"/>
              <a:t>method</a:t>
            </a:r>
            <a:endParaRPr lang="hu-HU" noProof="0" dirty="0" smtClean="0"/>
          </a:p>
          <a:p>
            <a:r>
              <a:rPr lang="hu-HU" noProof="0" dirty="0" smtClean="0"/>
              <a:t>minél távolabb esik egy ismert pont, annál kevésbé számít az értéke</a:t>
            </a:r>
          </a:p>
          <a:p>
            <a:r>
              <a:rPr lang="hu-HU" noProof="0" dirty="0" smtClean="0"/>
              <a:t>általában nem lineáris (kitevő: 1) fordított arányosságot</a:t>
            </a:r>
          </a:p>
          <a:p>
            <a:pPr lvl="1"/>
            <a:r>
              <a:rPr lang="hu-HU" noProof="0" dirty="0" smtClean="0"/>
              <a:t>hanem négyzetes (kitevő: 2) fordított arányosságot használunk</a:t>
            </a:r>
          </a:p>
          <a:p>
            <a:pPr lvl="1"/>
            <a:r>
              <a:rPr lang="hu-HU" noProof="0" dirty="0" smtClean="0"/>
              <a:t>a kitevő (</a:t>
            </a:r>
            <a:r>
              <a:rPr lang="hu-HU" noProof="0" dirty="0" err="1" smtClean="0"/>
              <a:t>power</a:t>
            </a:r>
            <a:r>
              <a:rPr lang="hu-HU" noProof="0" dirty="0" smtClean="0"/>
              <a:t>) nagysága határozza meg, hogy a távolság növekedésével milyen gyorsan váljanak a pontok elhanyagolhatóvá</a:t>
            </a:r>
          </a:p>
          <a:p>
            <a:r>
              <a:rPr lang="hu-HU" noProof="0" dirty="0" smtClean="0"/>
              <a:t>az ismert pontok közelében lényegileg már csak az adott pont értéke számít </a:t>
            </a:r>
            <a:r>
              <a:rPr lang="hu-HU" noProof="0" dirty="0" smtClean="0">
                <a:sym typeface="Wingdings" panose="05000000000000000000" pitchFamily="2" charset="2"/>
              </a:rPr>
              <a:t> bikaszem- (</a:t>
            </a:r>
            <a:r>
              <a:rPr lang="hu-HU" noProof="0" dirty="0" err="1" smtClean="0">
                <a:sym typeface="Wingdings" panose="05000000000000000000" pitchFamily="2" charset="2"/>
              </a:rPr>
              <a:t>bull's</a:t>
            </a:r>
            <a:r>
              <a:rPr lang="hu-HU" noProof="0" dirty="0" smtClean="0">
                <a:sym typeface="Wingdings" panose="05000000000000000000" pitchFamily="2" charset="2"/>
              </a:rPr>
              <a:t> </a:t>
            </a:r>
            <a:r>
              <a:rPr lang="hu-HU" noProof="0" dirty="0" err="1" smtClean="0">
                <a:sym typeface="Wingdings" panose="05000000000000000000" pitchFamily="2" charset="2"/>
              </a:rPr>
              <a:t>eye</a:t>
            </a:r>
            <a:r>
              <a:rPr lang="hu-HU" noProof="0" dirty="0" smtClean="0">
                <a:sym typeface="Wingdings" panose="05000000000000000000" pitchFamily="2" charset="2"/>
              </a:rPr>
              <a:t>) effektus</a:t>
            </a:r>
            <a:endParaRPr lang="hu-HU" noProof="0" dirty="0" smtClean="0"/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438" y="4453554"/>
            <a:ext cx="1670233" cy="16776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291" y="4453554"/>
            <a:ext cx="2132941" cy="1677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60587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– </a:t>
            </a:r>
            <a:r>
              <a:rPr lang="hu-HU" noProof="0" dirty="0" err="1" smtClean="0"/>
              <a:t>spline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07026" cy="4754563"/>
          </a:xfrm>
        </p:spPr>
        <p:txBody>
          <a:bodyPr/>
          <a:lstStyle/>
          <a:p>
            <a:r>
              <a:rPr lang="hu-HU" noProof="0" dirty="0" smtClean="0"/>
              <a:t>az ismert pontokat érintő szakadásmentes felszínt hoz létre, simít</a:t>
            </a:r>
          </a:p>
          <a:p>
            <a:r>
              <a:rPr lang="hu-HU" noProof="0" dirty="0" err="1" smtClean="0"/>
              <a:t>polinomiális</a:t>
            </a:r>
            <a:r>
              <a:rPr lang="hu-HU" noProof="0" dirty="0" smtClean="0"/>
              <a:t> (jellemzően harmadfokú) függvényekből épül fel</a:t>
            </a:r>
          </a:p>
          <a:p>
            <a:r>
              <a:rPr lang="hu-HU" noProof="0" dirty="0" smtClean="0"/>
              <a:t>vékonylemezes interpoláció (</a:t>
            </a:r>
            <a:r>
              <a:rPr lang="hu-HU" noProof="0" dirty="0" err="1" smtClean="0"/>
              <a:t>thin</a:t>
            </a:r>
            <a:r>
              <a:rPr lang="hu-HU" noProof="0" dirty="0" smtClean="0"/>
              <a:t> </a:t>
            </a:r>
            <a:r>
              <a:rPr lang="hu-HU" noProof="0" dirty="0" err="1" smtClean="0"/>
              <a:t>plate</a:t>
            </a:r>
            <a:r>
              <a:rPr lang="hu-HU" noProof="0" dirty="0" smtClean="0"/>
              <a:t> </a:t>
            </a:r>
            <a:r>
              <a:rPr lang="hu-HU" noProof="0" dirty="0" err="1" smtClean="0"/>
              <a:t>spline</a:t>
            </a:r>
            <a:r>
              <a:rPr lang="hu-HU" noProof="0" dirty="0" smtClean="0"/>
              <a:t>, TPS)</a:t>
            </a:r>
          </a:p>
          <a:p>
            <a:pPr lvl="1"/>
            <a:r>
              <a:rPr lang="hu-HU" noProof="0" dirty="0" smtClean="0"/>
              <a:t>más néven görbületminimalizálás (minimum </a:t>
            </a:r>
            <a:r>
              <a:rPr lang="hu-HU" noProof="0" dirty="0" err="1" smtClean="0"/>
              <a:t>curvature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a </a:t>
            </a:r>
            <a:r>
              <a:rPr lang="hu-HU" noProof="0" dirty="0" err="1" smtClean="0"/>
              <a:t>spline-interpoláció</a:t>
            </a:r>
            <a:r>
              <a:rPr lang="hu-HU" noProof="0" dirty="0" smtClean="0"/>
              <a:t> egyik altípusa</a:t>
            </a:r>
          </a:p>
          <a:p>
            <a:pPr lvl="1"/>
            <a:r>
              <a:rPr lang="hu-HU" noProof="0" dirty="0" smtClean="0"/>
              <a:t>kimondottan sima felszínt hoz létre </a:t>
            </a:r>
          </a:p>
          <a:p>
            <a:r>
              <a:rPr lang="hu-HU" noProof="0" dirty="0" smtClean="0"/>
              <a:t>ismert értéktartományon kívüli értékeket is generálhat (nem konkáv)!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226" y="1352881"/>
            <a:ext cx="3304851" cy="19245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226" y="3393744"/>
            <a:ext cx="3304852" cy="2725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532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– </a:t>
            </a:r>
            <a:r>
              <a:rPr lang="hu-HU" noProof="0" dirty="0" err="1" smtClean="0"/>
              <a:t>spline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 </a:t>
            </a:r>
            <a:r>
              <a:rPr lang="hu-HU" noProof="0" dirty="0" err="1" smtClean="0"/>
              <a:t>georeferálásnál</a:t>
            </a:r>
            <a:r>
              <a:rPr lang="hu-HU" noProof="0" dirty="0" smtClean="0"/>
              <a:t> használt </a:t>
            </a:r>
            <a:r>
              <a:rPr lang="hu-HU" noProof="0" dirty="0" err="1" smtClean="0"/>
              <a:t>rubbersheeting</a:t>
            </a:r>
            <a:r>
              <a:rPr lang="hu-HU" noProof="0" dirty="0" smtClean="0"/>
              <a:t> (gumilepedő-technika) is ezen az elven alapul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2360" y="2133600"/>
            <a:ext cx="4572000" cy="3931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0263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– </a:t>
            </a:r>
            <a:r>
              <a:rPr lang="hu-HU" noProof="0" dirty="0" err="1" smtClean="0"/>
              <a:t>krigelés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nem egy módszer, hanem módszercsalád</a:t>
            </a:r>
          </a:p>
          <a:p>
            <a:r>
              <a:rPr lang="hu-HU" noProof="0" dirty="0" smtClean="0"/>
              <a:t>D. G. </a:t>
            </a:r>
            <a:r>
              <a:rPr lang="hu-HU" noProof="0" dirty="0" err="1" smtClean="0"/>
              <a:t>Krige</a:t>
            </a:r>
            <a:r>
              <a:rPr lang="hu-HU" noProof="0" dirty="0" smtClean="0"/>
              <a:t> dél-afrikai bányamérnök &amp; G. </a:t>
            </a:r>
            <a:r>
              <a:rPr lang="hu-HU" noProof="0" dirty="0" err="1" smtClean="0"/>
              <a:t>Matheron</a:t>
            </a:r>
            <a:r>
              <a:rPr lang="hu-HU" noProof="0" dirty="0" smtClean="0"/>
              <a:t> francia </a:t>
            </a:r>
            <a:r>
              <a:rPr lang="hu-HU" noProof="0" dirty="0" err="1" smtClean="0"/>
              <a:t>geomatematikus</a:t>
            </a:r>
            <a:endParaRPr lang="hu-HU" noProof="0" dirty="0" smtClean="0"/>
          </a:p>
          <a:p>
            <a:r>
              <a:rPr lang="hu-HU" noProof="0" dirty="0" smtClean="0"/>
              <a:t>ez már valódi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módszer</a:t>
            </a:r>
          </a:p>
          <a:p>
            <a:pPr lvl="1"/>
            <a:r>
              <a:rPr lang="hu-HU" noProof="0" dirty="0" smtClean="0"/>
              <a:t>előbb ismerjük meg az adatok statisztikai jellemzőit, struktúráját</a:t>
            </a:r>
          </a:p>
          <a:p>
            <a:pPr lvl="1"/>
            <a:r>
              <a:rPr lang="hu-HU" noProof="0" dirty="0" smtClean="0"/>
              <a:t>utána ez alapján interpoláljunk!</a:t>
            </a:r>
          </a:p>
          <a:p>
            <a:r>
              <a:rPr lang="hu-HU" noProof="0" dirty="0" smtClean="0"/>
              <a:t>az adatok struktúrájának megismerése a</a:t>
            </a:r>
            <a:br>
              <a:rPr lang="hu-HU" noProof="0" dirty="0" smtClean="0"/>
            </a:br>
            <a:r>
              <a:rPr lang="hu-HU" noProof="0" dirty="0" smtClean="0"/>
              <a:t>felszín alatti jellemzőknél elengedhetetlen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1" y="1407160"/>
            <a:ext cx="1428314" cy="4714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46" y="3711929"/>
            <a:ext cx="1895475" cy="2409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3711930"/>
            <a:ext cx="2133600" cy="2409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634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Interpolátorok – </a:t>
            </a:r>
            <a:r>
              <a:rPr lang="hu-HU" noProof="0" dirty="0" err="1" smtClean="0"/>
              <a:t>krigelés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73040" cy="4754563"/>
          </a:xfrm>
        </p:spPr>
        <p:txBody>
          <a:bodyPr/>
          <a:lstStyle/>
          <a:p>
            <a:r>
              <a:rPr lang="hu-HU" noProof="0" dirty="0" smtClean="0"/>
              <a:t>ismeretlen érték 3 komponensből tevődik össze</a:t>
            </a:r>
          </a:p>
          <a:p>
            <a:pPr lvl="1"/>
            <a:r>
              <a:rPr lang="hu-HU" noProof="0" dirty="0" smtClean="0"/>
              <a:t>trend/</a:t>
            </a:r>
            <a:r>
              <a:rPr lang="hu-HU" noProof="0" dirty="0" err="1" smtClean="0"/>
              <a:t>drift</a:t>
            </a:r>
            <a:endParaRPr lang="hu-HU" noProof="0" dirty="0" smtClean="0"/>
          </a:p>
          <a:p>
            <a:pPr lvl="1"/>
            <a:r>
              <a:rPr lang="hu-HU" noProof="0" dirty="0" smtClean="0"/>
              <a:t>térbeli </a:t>
            </a:r>
            <a:r>
              <a:rPr lang="hu-HU" noProof="0" dirty="0" err="1" smtClean="0"/>
              <a:t>autokorreláció</a:t>
            </a:r>
            <a:endParaRPr lang="hu-HU" noProof="0" dirty="0" smtClean="0"/>
          </a:p>
          <a:p>
            <a:pPr lvl="1"/>
            <a:r>
              <a:rPr lang="hu-HU" noProof="0" dirty="0" smtClean="0"/>
              <a:t>zaj</a:t>
            </a:r>
          </a:p>
          <a:p>
            <a:r>
              <a:rPr lang="hu-HU" noProof="0" dirty="0" smtClean="0"/>
              <a:t>lépések</a:t>
            </a:r>
          </a:p>
          <a:p>
            <a:pPr lvl="1"/>
            <a:r>
              <a:rPr lang="hu-HU" noProof="0" dirty="0" smtClean="0"/>
              <a:t>trend leválasztása (</a:t>
            </a:r>
            <a:r>
              <a:rPr lang="hu-HU" noProof="0" dirty="0" err="1" smtClean="0"/>
              <a:t>detrending</a:t>
            </a:r>
            <a:r>
              <a:rPr lang="hu-HU" noProof="0" dirty="0" smtClean="0"/>
              <a:t>) – elhagyható</a:t>
            </a:r>
          </a:p>
          <a:p>
            <a:pPr lvl="1"/>
            <a:r>
              <a:rPr lang="hu-HU" noProof="0" dirty="0" err="1" smtClean="0"/>
              <a:t>félvariogram</a:t>
            </a:r>
            <a:r>
              <a:rPr lang="hu-HU" noProof="0" dirty="0" smtClean="0"/>
              <a:t> számítása</a:t>
            </a:r>
          </a:p>
          <a:p>
            <a:pPr lvl="1"/>
            <a:r>
              <a:rPr lang="hu-HU" noProof="0" dirty="0" smtClean="0"/>
              <a:t>interpoláció elvégzése a </a:t>
            </a:r>
            <a:r>
              <a:rPr lang="hu-HU" noProof="0" dirty="0" err="1" smtClean="0"/>
              <a:t>félivariogram</a:t>
            </a:r>
            <a:r>
              <a:rPr lang="hu-HU" noProof="0" dirty="0" smtClean="0"/>
              <a:t> alapján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992" y="1452880"/>
            <a:ext cx="5801535" cy="3496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6227992" y="4487378"/>
            <a:ext cx="36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forrás: </a:t>
            </a:r>
            <a:r>
              <a:rPr lang="hu-HU" sz="2400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Telbisz</a:t>
            </a:r>
            <a:r>
              <a:rPr lang="hu-HU" sz="2400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és mtsai. 2013</a:t>
            </a:r>
            <a:endParaRPr lang="en-US" sz="240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6113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Krigelés</a:t>
            </a:r>
            <a:r>
              <a:rPr lang="hu-HU" noProof="0" dirty="0" smtClean="0"/>
              <a:t> típusai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egyszerű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(</a:t>
            </a:r>
            <a:r>
              <a:rPr lang="hu-HU" noProof="0" dirty="0" err="1" smtClean="0"/>
              <a:t>simple</a:t>
            </a:r>
            <a:r>
              <a:rPr lang="hu-HU" noProof="0" dirty="0" smtClean="0"/>
              <a:t>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, SK)</a:t>
            </a:r>
          </a:p>
          <a:p>
            <a:pPr lvl="1"/>
            <a:r>
              <a:rPr lang="hu-HU" noProof="0" dirty="0" smtClean="0"/>
              <a:t>a trend sík és ismert</a:t>
            </a:r>
          </a:p>
          <a:p>
            <a:pPr lvl="1"/>
            <a:r>
              <a:rPr lang="hu-HU" noProof="0" dirty="0" smtClean="0"/>
              <a:t>nem reális, ritkán használjuk</a:t>
            </a:r>
          </a:p>
          <a:p>
            <a:r>
              <a:rPr lang="hu-HU" noProof="0" dirty="0" smtClean="0"/>
              <a:t>szokványos/szokásos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(</a:t>
            </a:r>
            <a:r>
              <a:rPr lang="hu-HU" noProof="0" dirty="0" err="1" smtClean="0"/>
              <a:t>ordinary</a:t>
            </a:r>
            <a:r>
              <a:rPr lang="hu-HU" noProof="0" dirty="0" smtClean="0"/>
              <a:t>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, OK)</a:t>
            </a:r>
          </a:p>
          <a:p>
            <a:pPr lvl="1"/>
            <a:r>
              <a:rPr lang="hu-HU" noProof="0" dirty="0" smtClean="0"/>
              <a:t>a trend sík és ismeretlen</a:t>
            </a:r>
          </a:p>
          <a:p>
            <a:pPr lvl="1"/>
            <a:r>
              <a:rPr lang="hu-HU" noProof="0" dirty="0" smtClean="0"/>
              <a:t>gyakran használjuk</a:t>
            </a:r>
          </a:p>
          <a:p>
            <a:r>
              <a:rPr lang="hu-HU" noProof="0" dirty="0" smtClean="0"/>
              <a:t>univerzális (</a:t>
            </a:r>
            <a:r>
              <a:rPr lang="hu-HU" noProof="0" dirty="0" err="1" smtClean="0"/>
              <a:t>universal</a:t>
            </a:r>
            <a:r>
              <a:rPr lang="hu-HU" noProof="0" dirty="0" smtClean="0"/>
              <a:t>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, UK)</a:t>
            </a:r>
          </a:p>
          <a:p>
            <a:pPr lvl="1"/>
            <a:r>
              <a:rPr lang="hu-HU" noProof="0" dirty="0" smtClean="0"/>
              <a:t>a trend ismeretlen, a trendleválasztás a pontkoordináták alapján végezzük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088" y="174172"/>
            <a:ext cx="3772063" cy="37577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697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30240" cy="4754563"/>
          </a:xfrm>
        </p:spPr>
        <p:txBody>
          <a:bodyPr/>
          <a:lstStyle/>
          <a:p>
            <a:r>
              <a:rPr lang="hu-HU" noProof="0" dirty="0" smtClean="0"/>
              <a:t>kimenetként kérhetünk</a:t>
            </a:r>
          </a:p>
          <a:p>
            <a:pPr lvl="1"/>
            <a:r>
              <a:rPr lang="hu-HU" noProof="0" dirty="0" smtClean="0"/>
              <a:t>rasztert: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Zonal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Zonal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endParaRPr lang="hu-HU" noProof="0" dirty="0" smtClean="0"/>
          </a:p>
          <a:p>
            <a:pPr lvl="1"/>
            <a:r>
              <a:rPr lang="hu-HU" noProof="0" dirty="0" smtClean="0"/>
              <a:t>vagy táblázatot: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Zonal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Zonal</a:t>
            </a:r>
            <a:r>
              <a:rPr lang="hu-HU" noProof="0" dirty="0" smtClean="0"/>
              <a:t> </a:t>
            </a:r>
            <a:r>
              <a:rPr lang="hu-HU" noProof="0" dirty="0" err="1" smtClean="0"/>
              <a:t>Statistics</a:t>
            </a:r>
            <a:r>
              <a:rPr lang="hu-HU" noProof="0" dirty="0" smtClean="0"/>
              <a:t> </a:t>
            </a:r>
            <a:r>
              <a:rPr lang="hu-HU" noProof="0" dirty="0" err="1" smtClean="0"/>
              <a:t>as</a:t>
            </a:r>
            <a:r>
              <a:rPr lang="hu-HU" noProof="0" dirty="0" smtClean="0"/>
              <a:t> </a:t>
            </a:r>
            <a:r>
              <a:rPr lang="hu-HU" noProof="0" dirty="0" err="1" smtClean="0"/>
              <a:t>Table</a:t>
            </a:r>
            <a:endParaRPr lang="hu-HU" noProof="0" dirty="0" smtClean="0"/>
          </a:p>
          <a:p>
            <a:pPr lvl="1"/>
            <a:r>
              <a:rPr lang="hu-HU" noProof="0" dirty="0" smtClean="0"/>
              <a:t>a táblázatot utána a poligonhoz kapcsolhatjuk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45" y="1422400"/>
            <a:ext cx="5173788" cy="461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7641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Krigelés</a:t>
            </a:r>
            <a:r>
              <a:rPr lang="hu-HU" noProof="0" dirty="0" smtClean="0"/>
              <a:t> típusai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regressziókrigelés</a:t>
            </a:r>
            <a:r>
              <a:rPr lang="hu-HU" noProof="0" dirty="0" smtClean="0"/>
              <a:t>/regressziós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(</a:t>
            </a:r>
            <a:r>
              <a:rPr lang="hu-HU" noProof="0" dirty="0" err="1" smtClean="0"/>
              <a:t>regression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, RK)</a:t>
            </a:r>
          </a:p>
          <a:p>
            <a:pPr lvl="1"/>
            <a:r>
              <a:rPr lang="hu-HU" noProof="0" dirty="0" smtClean="0"/>
              <a:t>más néven: </a:t>
            </a:r>
            <a:r>
              <a:rPr lang="hu-HU" noProof="0" dirty="0" err="1" smtClean="0"/>
              <a:t>maradéktag-krigelés</a:t>
            </a:r>
            <a:r>
              <a:rPr lang="hu-HU" noProof="0" dirty="0" smtClean="0"/>
              <a:t> </a:t>
            </a:r>
            <a:r>
              <a:rPr lang="hu-HU" noProof="0" dirty="0"/>
              <a:t>(</a:t>
            </a:r>
            <a:r>
              <a:rPr lang="hu-HU" noProof="0" dirty="0" err="1"/>
              <a:t>residual</a:t>
            </a:r>
            <a:r>
              <a:rPr lang="hu-HU" noProof="0" dirty="0"/>
              <a:t> </a:t>
            </a:r>
            <a:r>
              <a:rPr lang="hu-HU" noProof="0" dirty="0" err="1"/>
              <a:t>kriging</a:t>
            </a:r>
            <a:r>
              <a:rPr lang="hu-HU" noProof="0" dirty="0"/>
              <a:t>), trendszűréses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</a:t>
            </a:r>
            <a:r>
              <a:rPr lang="hu-HU" noProof="0" dirty="0"/>
              <a:t>(</a:t>
            </a:r>
            <a:r>
              <a:rPr lang="hu-HU" noProof="0" dirty="0" err="1"/>
              <a:t>detrended</a:t>
            </a:r>
            <a:r>
              <a:rPr lang="hu-HU" noProof="0" dirty="0"/>
              <a:t> </a:t>
            </a:r>
            <a:r>
              <a:rPr lang="hu-HU" noProof="0" dirty="0" err="1"/>
              <a:t>kriging</a:t>
            </a:r>
            <a:r>
              <a:rPr lang="hu-HU" noProof="0" dirty="0" smtClean="0"/>
              <a:t>), </a:t>
            </a:r>
            <a:r>
              <a:rPr lang="hu-HU" noProof="0" dirty="0"/>
              <a:t>külső sodrású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(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 </a:t>
            </a:r>
            <a:r>
              <a:rPr lang="hu-HU" noProof="0" dirty="0" err="1"/>
              <a:t>with</a:t>
            </a:r>
            <a:r>
              <a:rPr lang="hu-HU" noProof="0" dirty="0"/>
              <a:t> </a:t>
            </a:r>
            <a:r>
              <a:rPr lang="hu-HU" noProof="0" dirty="0" err="1" smtClean="0"/>
              <a:t>external</a:t>
            </a:r>
            <a:r>
              <a:rPr lang="hu-HU" noProof="0" dirty="0" smtClean="0"/>
              <a:t> </a:t>
            </a:r>
            <a:r>
              <a:rPr lang="hu-HU" noProof="0" dirty="0" err="1" smtClean="0"/>
              <a:t>drift</a:t>
            </a:r>
            <a:r>
              <a:rPr lang="hu-HU" noProof="0" dirty="0"/>
              <a:t>, </a:t>
            </a:r>
            <a:r>
              <a:rPr lang="hu-HU" noProof="0" dirty="0" smtClean="0"/>
              <a:t>KED)</a:t>
            </a:r>
          </a:p>
          <a:p>
            <a:pPr lvl="1"/>
            <a:r>
              <a:rPr lang="hu-HU" noProof="0" dirty="0" smtClean="0"/>
              <a:t>árnyalatnyi különbség e fogalmak között</a:t>
            </a:r>
          </a:p>
          <a:p>
            <a:pPr lvl="1"/>
            <a:r>
              <a:rPr lang="hu-HU" noProof="0" dirty="0" smtClean="0"/>
              <a:t>a </a:t>
            </a:r>
            <a:r>
              <a:rPr lang="hu-HU" noProof="0" dirty="0"/>
              <a:t>trend ismeretlen, a trendleválasztás </a:t>
            </a:r>
            <a:r>
              <a:rPr lang="hu-HU" noProof="0" dirty="0" smtClean="0"/>
              <a:t>segédváltozó(k) alapján történik</a:t>
            </a:r>
          </a:p>
          <a:p>
            <a:pPr lvl="1"/>
            <a:r>
              <a:rPr lang="hu-HU" noProof="0" dirty="0" smtClean="0"/>
              <a:t>jellemzően a segédváltozókon lineáris regressziót végzünk</a:t>
            </a:r>
          </a:p>
          <a:p>
            <a:pPr lvl="1"/>
            <a:r>
              <a:rPr lang="hu-HU" noProof="0" dirty="0" smtClean="0"/>
              <a:t>de lehet </a:t>
            </a:r>
            <a:r>
              <a:rPr lang="hu-HU" noProof="0" dirty="0" err="1" smtClean="0"/>
              <a:t>polinomiális</a:t>
            </a:r>
            <a:r>
              <a:rPr lang="hu-HU" noProof="0" dirty="0"/>
              <a:t/>
            </a:r>
            <a:br>
              <a:rPr lang="hu-HU" noProof="0" dirty="0"/>
            </a:br>
            <a:r>
              <a:rPr lang="hu-HU" noProof="0" dirty="0" smtClean="0"/>
              <a:t>regressziót, vagy tetszőlegesen</a:t>
            </a:r>
            <a:br>
              <a:rPr lang="hu-HU" noProof="0" dirty="0" smtClean="0"/>
            </a:br>
            <a:r>
              <a:rPr lang="hu-HU" noProof="0" dirty="0" smtClean="0"/>
              <a:t> összetett modellt (akár MI-</a:t>
            </a:r>
            <a:br>
              <a:rPr lang="hu-HU" noProof="0" dirty="0" smtClean="0"/>
            </a:br>
            <a:r>
              <a:rPr lang="hu-HU" noProof="0" dirty="0" smtClean="0"/>
              <a:t>algoritmust) is használni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159" y="3721119"/>
            <a:ext cx="6888481" cy="30228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0172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Krigelés</a:t>
            </a:r>
            <a:r>
              <a:rPr lang="hu-HU" noProof="0" dirty="0" smtClean="0"/>
              <a:t> típusai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blokk-krigelés</a:t>
            </a:r>
            <a:r>
              <a:rPr lang="hu-HU" noProof="0" dirty="0" smtClean="0"/>
              <a:t> (blokk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, BK)</a:t>
            </a:r>
          </a:p>
          <a:p>
            <a:pPr lvl="1"/>
            <a:r>
              <a:rPr lang="hu-HU" noProof="0" dirty="0" smtClean="0"/>
              <a:t>a kiugró értékek elkerülése végett pontok helyett nagyobb blokkokat használunk</a:t>
            </a:r>
          </a:p>
          <a:p>
            <a:pPr lvl="1"/>
            <a:r>
              <a:rPr lang="hu-HU" noProof="0" dirty="0" smtClean="0"/>
              <a:t>lényegileg simítunk</a:t>
            </a:r>
          </a:p>
          <a:p>
            <a:r>
              <a:rPr lang="hu-HU" noProof="0" dirty="0" err="1" smtClean="0"/>
              <a:t>indikátorkrigelés</a:t>
            </a:r>
            <a:r>
              <a:rPr lang="hu-HU" noProof="0" dirty="0" smtClean="0"/>
              <a:t> (</a:t>
            </a:r>
            <a:r>
              <a:rPr lang="hu-HU" noProof="0" dirty="0" err="1" smtClean="0"/>
              <a:t>indicator</a:t>
            </a:r>
            <a:r>
              <a:rPr lang="hu-HU" noProof="0" dirty="0" smtClean="0"/>
              <a:t>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, IK)</a:t>
            </a:r>
          </a:p>
          <a:p>
            <a:pPr lvl="1"/>
            <a:r>
              <a:rPr lang="hu-HU" noProof="0" dirty="0" smtClean="0"/>
              <a:t>az interpolálandó változó nem folytonos, hanem bináris (0/1)</a:t>
            </a:r>
          </a:p>
          <a:p>
            <a:r>
              <a:rPr lang="hu-HU" noProof="0" dirty="0"/>
              <a:t>együttes </a:t>
            </a:r>
            <a:r>
              <a:rPr lang="hu-HU" noProof="0" dirty="0" err="1"/>
              <a:t>krigelés</a:t>
            </a:r>
            <a:r>
              <a:rPr lang="hu-HU" noProof="0" dirty="0"/>
              <a:t> (</a:t>
            </a:r>
            <a:r>
              <a:rPr lang="hu-HU" noProof="0" dirty="0" err="1" smtClean="0"/>
              <a:t>cokriging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több </a:t>
            </a:r>
            <a:r>
              <a:rPr lang="hu-HU" noProof="0" dirty="0"/>
              <a:t>változó </a:t>
            </a:r>
            <a:r>
              <a:rPr lang="hu-HU" noProof="0" dirty="0" err="1"/>
              <a:t>krigelése</a:t>
            </a:r>
            <a:r>
              <a:rPr lang="hu-HU" noProof="0" dirty="0"/>
              <a:t> </a:t>
            </a:r>
            <a:r>
              <a:rPr lang="hu-HU" noProof="0" dirty="0" smtClean="0"/>
              <a:t>egyszerre</a:t>
            </a:r>
          </a:p>
          <a:p>
            <a:pPr lvl="1"/>
            <a:r>
              <a:rPr lang="hu-HU" noProof="0" dirty="0" smtClean="0"/>
              <a:t>korrelációt feltételez a változók között</a:t>
            </a:r>
            <a:endParaRPr lang="hu-HU" noProof="0" dirty="0"/>
          </a:p>
          <a:p>
            <a:endParaRPr lang="hu-HU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1. determinisztikusság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determinisztikus (</a:t>
            </a:r>
            <a:r>
              <a:rPr lang="hu-HU" noProof="0" dirty="0" err="1" smtClean="0"/>
              <a:t>deterministic</a:t>
            </a:r>
            <a:r>
              <a:rPr lang="hu-HU" noProof="0" dirty="0" smtClean="0"/>
              <a:t>), nem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(</a:t>
            </a:r>
            <a:r>
              <a:rPr lang="hu-HU" noProof="0" dirty="0" err="1" smtClean="0"/>
              <a:t>non-geostatistical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egyértelműen meghatározott matematikai függvények segítségével számítja ki az értéket a nem ismert pontokban</a:t>
            </a:r>
          </a:p>
          <a:p>
            <a:pPr lvl="1"/>
            <a:r>
              <a:rPr lang="hu-HU" noProof="0" dirty="0" smtClean="0"/>
              <a:t>pl. IDW, NN, </a:t>
            </a:r>
            <a:r>
              <a:rPr lang="hu-HU" noProof="0" dirty="0" err="1" smtClean="0"/>
              <a:t>NaN</a:t>
            </a:r>
            <a:r>
              <a:rPr lang="hu-HU" noProof="0" dirty="0" smtClean="0"/>
              <a:t>, </a:t>
            </a:r>
            <a:r>
              <a:rPr lang="hu-HU" noProof="0" dirty="0" err="1" smtClean="0"/>
              <a:t>spline</a:t>
            </a:r>
            <a:endParaRPr lang="hu-HU" noProof="0" dirty="0" smtClean="0"/>
          </a:p>
          <a:p>
            <a:r>
              <a:rPr lang="hu-HU" noProof="0" dirty="0" smtClean="0"/>
              <a:t>sztochasztikus (</a:t>
            </a:r>
            <a:r>
              <a:rPr lang="hu-HU" noProof="0" dirty="0" err="1" smtClean="0"/>
              <a:t>stochastic</a:t>
            </a:r>
            <a:r>
              <a:rPr lang="hu-HU" noProof="0" dirty="0" smtClean="0"/>
              <a:t>),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(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adatpontok statisztikai elemzését is figyelembe veszi</a:t>
            </a:r>
          </a:p>
          <a:p>
            <a:pPr lvl="1"/>
            <a:r>
              <a:rPr lang="hu-HU" noProof="0" dirty="0" smtClean="0"/>
              <a:t>az interpolálandó értéket valószínűségi változónak tekinti, ami hibával terhelt lehet</a:t>
            </a:r>
          </a:p>
          <a:p>
            <a:pPr lvl="1"/>
            <a:r>
              <a:rPr lang="hu-HU" noProof="0" dirty="0" smtClean="0"/>
              <a:t>általában nem csak az ismeretlen értékeket, hanem azok varianciáját/szórását is kiszámítja</a:t>
            </a:r>
          </a:p>
          <a:p>
            <a:pPr lvl="1"/>
            <a:r>
              <a:rPr lang="hu-HU" noProof="0" dirty="0" smtClean="0"/>
              <a:t>pl. a legtöbb </a:t>
            </a:r>
            <a:r>
              <a:rPr lang="hu-HU" noProof="0" dirty="0" err="1" smtClean="0"/>
              <a:t>krigelés</a:t>
            </a:r>
            <a:endParaRPr lang="hu-HU" noProof="0" dirty="0" smtClean="0"/>
          </a:p>
          <a:p>
            <a:pPr lvl="1"/>
            <a:endParaRPr lang="hu-HU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41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1. determinisztikusság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összetett (</a:t>
            </a:r>
            <a:r>
              <a:rPr lang="hu-HU" noProof="0" dirty="0" err="1" smtClean="0"/>
              <a:t>combined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determinisztikus és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módszerek ötvözése</a:t>
            </a:r>
          </a:p>
          <a:p>
            <a:pPr lvl="1"/>
            <a:r>
              <a:rPr lang="hu-HU" noProof="0" dirty="0" smtClean="0"/>
              <a:t>pl. regressziós </a:t>
            </a:r>
            <a:r>
              <a:rPr lang="hu-HU" noProof="0" dirty="0" err="1" smtClean="0"/>
              <a:t>krigelés</a:t>
            </a:r>
            <a:endParaRPr lang="hu-HU" noProof="0" dirty="0"/>
          </a:p>
          <a:p>
            <a:pPr lvl="1"/>
            <a:endParaRPr lang="hu-HU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59" y="3230881"/>
            <a:ext cx="11860044" cy="3510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lipszis 5"/>
          <p:cNvSpPr/>
          <p:nvPr/>
        </p:nvSpPr>
        <p:spPr>
          <a:xfrm>
            <a:off x="3566160" y="3576612"/>
            <a:ext cx="1478280" cy="8887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9174480" y="5120640"/>
            <a:ext cx="2072640" cy="3352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5758581" y="3576612"/>
            <a:ext cx="2072640" cy="3352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207896" y="3576612"/>
            <a:ext cx="2916303" cy="11020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zis 9"/>
          <p:cNvSpPr/>
          <p:nvPr/>
        </p:nvSpPr>
        <p:spPr>
          <a:xfrm>
            <a:off x="409340" y="5097780"/>
            <a:ext cx="2486259" cy="4953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53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2. ismert értékek megőrzése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6996611" cy="4754563"/>
          </a:xfrm>
        </p:spPr>
        <p:txBody>
          <a:bodyPr/>
          <a:lstStyle/>
          <a:p>
            <a:r>
              <a:rPr lang="hu-HU" noProof="0" dirty="0" smtClean="0"/>
              <a:t>egzakt</a:t>
            </a:r>
          </a:p>
          <a:p>
            <a:pPr lvl="1"/>
            <a:r>
              <a:rPr lang="hu-HU" noProof="0" dirty="0" smtClean="0"/>
              <a:t>az ismert pontok értékét megőrzi</a:t>
            </a:r>
          </a:p>
          <a:p>
            <a:pPr lvl="1"/>
            <a:r>
              <a:rPr lang="hu-HU" noProof="0" dirty="0" smtClean="0"/>
              <a:t>pl. NN, </a:t>
            </a:r>
            <a:r>
              <a:rPr lang="hu-HU" noProof="0" dirty="0" err="1" smtClean="0"/>
              <a:t>NaN</a:t>
            </a:r>
            <a:r>
              <a:rPr lang="hu-HU" noProof="0" dirty="0" smtClean="0"/>
              <a:t>, TIN</a:t>
            </a:r>
          </a:p>
          <a:p>
            <a:r>
              <a:rPr lang="hu-HU" noProof="0" dirty="0" err="1" smtClean="0"/>
              <a:t>inegzakt</a:t>
            </a:r>
            <a:r>
              <a:rPr lang="hu-HU" noProof="0" dirty="0" smtClean="0"/>
              <a:t>/nem egzakt/közelítő (</a:t>
            </a:r>
            <a:r>
              <a:rPr lang="hu-HU" noProof="0" dirty="0" err="1" smtClean="0"/>
              <a:t>approximate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az ismert pontok helyén az interpolált érték eltérhet az eredeti/ismert értéktől</a:t>
            </a:r>
          </a:p>
          <a:p>
            <a:pPr lvl="1"/>
            <a:r>
              <a:rPr lang="hu-HU" noProof="0" dirty="0" smtClean="0"/>
              <a:t>pl. </a:t>
            </a:r>
            <a:r>
              <a:rPr lang="hu-HU" noProof="0" dirty="0" err="1" smtClean="0"/>
              <a:t>spline</a:t>
            </a:r>
            <a:r>
              <a:rPr lang="hu-HU" noProof="0" dirty="0" smtClean="0"/>
              <a:t> (néha)</a:t>
            </a:r>
          </a:p>
          <a:p>
            <a:r>
              <a:rPr lang="hu-HU" noProof="0" dirty="0" smtClean="0"/>
              <a:t>vegyes</a:t>
            </a:r>
          </a:p>
          <a:p>
            <a:pPr lvl="1"/>
            <a:r>
              <a:rPr lang="hu-HU" noProof="0" dirty="0" smtClean="0"/>
              <a:t>IDW</a:t>
            </a:r>
          </a:p>
          <a:p>
            <a:pPr lvl="1"/>
            <a:r>
              <a:rPr lang="hu-HU" noProof="0" dirty="0" err="1" smtClean="0"/>
              <a:t>krigelés</a:t>
            </a:r>
            <a:r>
              <a:rPr lang="hu-HU" noProof="0" dirty="0" smtClean="0"/>
              <a:t> (ha van röghatás, akkor csak közelít)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6" r="8527" b="8725"/>
          <a:stretch/>
        </p:blipFill>
        <p:spPr>
          <a:xfrm>
            <a:off x="7834810" y="1557337"/>
            <a:ext cx="4099561" cy="2999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92780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3. helyi vagy globális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helyi</a:t>
            </a:r>
          </a:p>
          <a:p>
            <a:pPr lvl="1"/>
            <a:r>
              <a:rPr lang="hu-HU" noProof="0" dirty="0" smtClean="0"/>
              <a:t>megadott környezetet veszi figyelembe az ismeretlen értékek kiszámításánál</a:t>
            </a:r>
          </a:p>
          <a:p>
            <a:pPr lvl="1"/>
            <a:r>
              <a:rPr lang="hu-HU" noProof="0" dirty="0" smtClean="0"/>
              <a:t>sugárral/darabszámmal határolható körbe</a:t>
            </a:r>
          </a:p>
          <a:p>
            <a:r>
              <a:rPr lang="hu-HU" noProof="0" dirty="0" smtClean="0"/>
              <a:t>globális</a:t>
            </a:r>
          </a:p>
          <a:p>
            <a:pPr lvl="1"/>
            <a:r>
              <a:rPr lang="hu-HU" noProof="0" dirty="0" smtClean="0"/>
              <a:t>összes adatpont számít az ismeretlen értékek kiszámításánál</a:t>
            </a:r>
          </a:p>
          <a:p>
            <a:r>
              <a:rPr lang="hu-HU" noProof="0" dirty="0" smtClean="0"/>
              <a:t>folytonos az átmenet</a:t>
            </a:r>
          </a:p>
          <a:p>
            <a:pPr lvl="1"/>
            <a:r>
              <a:rPr lang="hu-HU" noProof="0" dirty="0" smtClean="0"/>
              <a:t>a globális interpolációk esetén gyakran a távoli pontok súlya már elhanyagolható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23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4. konvexitás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ismeretlen pont értéke kívül eshet-e a felhasznált </a:t>
            </a:r>
            <a:r>
              <a:rPr lang="hu-HU" noProof="0" dirty="0" smtClean="0"/>
              <a:t>(ismert) </a:t>
            </a:r>
            <a:r>
              <a:rPr lang="hu-HU" noProof="0" dirty="0" smtClean="0"/>
              <a:t>pontok értéktartományán?</a:t>
            </a:r>
          </a:p>
          <a:p>
            <a:r>
              <a:rPr lang="hu-HU" noProof="0" dirty="0" smtClean="0"/>
              <a:t>konvex (</a:t>
            </a:r>
            <a:r>
              <a:rPr lang="hu-HU" noProof="0" dirty="0" err="1" smtClean="0"/>
              <a:t>convex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nem eshet kívül</a:t>
            </a:r>
          </a:p>
          <a:p>
            <a:pPr lvl="1"/>
            <a:r>
              <a:rPr lang="hu-HU" noProof="0" dirty="0" smtClean="0"/>
              <a:t>pl. NN, TIN, </a:t>
            </a:r>
            <a:r>
              <a:rPr lang="hu-HU" noProof="0" dirty="0" err="1" smtClean="0"/>
              <a:t>NaN</a:t>
            </a:r>
            <a:r>
              <a:rPr lang="hu-HU" noProof="0" dirty="0" smtClean="0"/>
              <a:t>, IDW</a:t>
            </a:r>
          </a:p>
          <a:p>
            <a:r>
              <a:rPr lang="hu-HU" noProof="0" dirty="0"/>
              <a:t>nem </a:t>
            </a:r>
            <a:r>
              <a:rPr lang="hu-HU" noProof="0" dirty="0" smtClean="0"/>
              <a:t>konvex (</a:t>
            </a:r>
            <a:r>
              <a:rPr lang="hu-HU" noProof="0" dirty="0" err="1" smtClean="0"/>
              <a:t>non-convex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kívül eshet</a:t>
            </a:r>
          </a:p>
          <a:p>
            <a:pPr lvl="1"/>
            <a:r>
              <a:rPr lang="hu-HU" noProof="0" dirty="0" smtClean="0"/>
              <a:t>valamiért nem szokás konkávnak nevezni…</a:t>
            </a:r>
          </a:p>
          <a:p>
            <a:pPr lvl="1"/>
            <a:r>
              <a:rPr lang="hu-HU" noProof="0" dirty="0" smtClean="0"/>
              <a:t>pl. </a:t>
            </a:r>
            <a:r>
              <a:rPr lang="hu-HU" noProof="0" dirty="0" err="1" smtClean="0"/>
              <a:t>spline</a:t>
            </a:r>
            <a:r>
              <a:rPr lang="hu-HU" noProof="0" dirty="0" smtClean="0"/>
              <a:t>,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(ritkán)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321" y="4275929"/>
            <a:ext cx="5372086" cy="1787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50361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5. törésmentesség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törésmentes (</a:t>
            </a:r>
            <a:r>
              <a:rPr lang="hu-HU" noProof="0" dirty="0" err="1" smtClean="0"/>
              <a:t>gradual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pl. IDW, </a:t>
            </a:r>
            <a:r>
              <a:rPr lang="hu-HU" noProof="0" dirty="0" err="1" smtClean="0"/>
              <a:t>spline</a:t>
            </a:r>
            <a:endParaRPr lang="hu-HU" noProof="0" dirty="0" smtClean="0"/>
          </a:p>
          <a:p>
            <a:pPr lvl="1"/>
            <a:r>
              <a:rPr lang="hu-HU" noProof="0" dirty="0" smtClean="0"/>
              <a:t>a törésmentesen belül is vannak simább és kevésbé sima felszínek (1. és 2. derivált)</a:t>
            </a:r>
          </a:p>
          <a:p>
            <a:r>
              <a:rPr lang="hu-HU" noProof="0" dirty="0" smtClean="0"/>
              <a:t>töréses </a:t>
            </a:r>
            <a:r>
              <a:rPr lang="hu-HU" noProof="0" dirty="0"/>
              <a:t>(</a:t>
            </a:r>
            <a:r>
              <a:rPr lang="hu-HU" noProof="0" dirty="0" err="1"/>
              <a:t>abrupt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pl. NN, TIN</a:t>
            </a:r>
          </a:p>
          <a:p>
            <a:pPr lvl="1"/>
            <a:r>
              <a:rPr lang="hu-HU" noProof="0" dirty="0" smtClean="0"/>
              <a:t>a törésesen belül is van szélsőség, a szakadásos (pl. NN)</a:t>
            </a:r>
          </a:p>
          <a:p>
            <a:r>
              <a:rPr lang="hu-HU" noProof="0" dirty="0" smtClean="0"/>
              <a:t>vegyes:</a:t>
            </a:r>
          </a:p>
          <a:p>
            <a:pPr lvl="1"/>
            <a:r>
              <a:rPr lang="hu-HU" noProof="0" dirty="0" smtClean="0"/>
              <a:t>pl. </a:t>
            </a:r>
            <a:r>
              <a:rPr lang="hu-HU" noProof="0" dirty="0" err="1" smtClean="0"/>
              <a:t>NaN</a:t>
            </a:r>
            <a:r>
              <a:rPr lang="hu-HU" noProof="0" dirty="0" smtClean="0"/>
              <a:t>, </a:t>
            </a:r>
            <a:r>
              <a:rPr lang="hu-HU" noProof="0" dirty="0" err="1" smtClean="0"/>
              <a:t>krigelés</a:t>
            </a:r>
            <a:endParaRPr lang="hu-HU" noProof="0" dirty="0" smtClean="0"/>
          </a:p>
          <a:p>
            <a:pPr lvl="1"/>
            <a:endParaRPr lang="hu-HU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640" y="3967163"/>
            <a:ext cx="498348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265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6. változók száma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egyváltozós (</a:t>
            </a:r>
            <a:r>
              <a:rPr lang="hu-HU" noProof="0" dirty="0" err="1"/>
              <a:t>univariate</a:t>
            </a:r>
            <a:r>
              <a:rPr lang="hu-HU" noProof="0" dirty="0"/>
              <a:t>): csak az interpolálandó változót veszi figyelembe</a:t>
            </a:r>
          </a:p>
          <a:p>
            <a:pPr lvl="1"/>
            <a:r>
              <a:rPr lang="hu-HU" noProof="0" dirty="0"/>
              <a:t>pl. NN, TIN, </a:t>
            </a:r>
            <a:r>
              <a:rPr lang="hu-HU" noProof="0" dirty="0" err="1"/>
              <a:t>NaN</a:t>
            </a:r>
            <a:r>
              <a:rPr lang="hu-HU" noProof="0" dirty="0"/>
              <a:t>, </a:t>
            </a:r>
            <a:r>
              <a:rPr lang="hu-HU" noProof="0" dirty="0" smtClean="0"/>
              <a:t>IDW, SK, OK</a:t>
            </a:r>
            <a:endParaRPr lang="hu-HU" noProof="0" dirty="0"/>
          </a:p>
          <a:p>
            <a:r>
              <a:rPr lang="hu-HU" noProof="0" dirty="0" smtClean="0"/>
              <a:t>többváltozós </a:t>
            </a:r>
            <a:r>
              <a:rPr lang="hu-HU" noProof="0" dirty="0"/>
              <a:t>(</a:t>
            </a:r>
            <a:r>
              <a:rPr lang="hu-HU" noProof="0" dirty="0" err="1"/>
              <a:t>multivariate</a:t>
            </a:r>
            <a:r>
              <a:rPr lang="hu-HU" noProof="0" dirty="0"/>
              <a:t>): koordinátákat vagy segédváltozókat is használ</a:t>
            </a:r>
          </a:p>
          <a:p>
            <a:pPr lvl="1"/>
            <a:r>
              <a:rPr lang="hu-HU" noProof="0" dirty="0" smtClean="0"/>
              <a:t>pl. </a:t>
            </a:r>
            <a:r>
              <a:rPr lang="hu-HU" noProof="0" dirty="0" err="1" smtClean="0"/>
              <a:t>spline</a:t>
            </a:r>
            <a:r>
              <a:rPr lang="hu-HU" noProof="0" dirty="0" smtClean="0"/>
              <a:t>, UK, RK</a:t>
            </a:r>
          </a:p>
          <a:p>
            <a:r>
              <a:rPr lang="hu-HU" noProof="0" dirty="0" smtClean="0"/>
              <a:t>segédváltozónak nem csak az ismert, hanem az ismeretlen értékű pontokban is tudnunk kell az értékét!</a:t>
            </a:r>
          </a:p>
          <a:p>
            <a:pPr lvl="1"/>
            <a:r>
              <a:rPr lang="hu-HU" noProof="0" dirty="0" smtClean="0"/>
              <a:t>gyakorlatilag folytonos/finom felbontású</a:t>
            </a:r>
            <a:br>
              <a:rPr lang="hu-HU" noProof="0" dirty="0" smtClean="0"/>
            </a:br>
            <a:r>
              <a:rPr lang="hu-HU" noProof="0" dirty="0" smtClean="0"/>
              <a:t>adat kell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87107"/>
            <a:ext cx="5907035" cy="2556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91847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 – 7. számításigény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legszámításigényesebbek</a:t>
            </a:r>
            <a:r>
              <a:rPr lang="hu-HU" noProof="0" dirty="0" smtClean="0"/>
              <a:t>:</a:t>
            </a:r>
          </a:p>
          <a:p>
            <a:pPr lvl="1"/>
            <a:r>
              <a:rPr lang="hu-HU" noProof="0" dirty="0" err="1" smtClean="0"/>
              <a:t>krigelés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spline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hu-HU" noProof="0" dirty="0"/>
              <a:t>leíró statisztikai jellemzők</a:t>
            </a:r>
          </a:p>
          <a:p>
            <a:pPr lvl="1"/>
            <a:r>
              <a:rPr lang="hu-HU" noProof="0" dirty="0"/>
              <a:t>minimum, </a:t>
            </a:r>
            <a:r>
              <a:rPr lang="hu-HU" noProof="0" dirty="0">
                <a:solidFill>
                  <a:srgbClr val="FF0000"/>
                </a:solidFill>
              </a:rPr>
              <a:t>maximum</a:t>
            </a:r>
            <a:r>
              <a:rPr lang="hu-HU" noProof="0" dirty="0"/>
              <a:t>, tartomány</a:t>
            </a:r>
          </a:p>
          <a:p>
            <a:pPr lvl="1"/>
            <a:r>
              <a:rPr lang="hu-HU" noProof="0" dirty="0"/>
              <a:t>átlag, </a:t>
            </a:r>
            <a:r>
              <a:rPr lang="hu-HU" noProof="0" dirty="0" smtClean="0"/>
              <a:t>medián, összeg</a:t>
            </a:r>
            <a:endParaRPr lang="hu-HU" noProof="0" dirty="0"/>
          </a:p>
          <a:p>
            <a:pPr lvl="1"/>
            <a:r>
              <a:rPr lang="hu-HU" noProof="0" dirty="0"/>
              <a:t>szórás, egyedi értékek száma</a:t>
            </a:r>
          </a:p>
          <a:p>
            <a:pPr lvl="1"/>
            <a:r>
              <a:rPr lang="hu-HU" noProof="0" dirty="0"/>
              <a:t>legritkább érték, leggyakoribb </a:t>
            </a:r>
            <a:r>
              <a:rPr lang="hu-HU" noProof="0" dirty="0" smtClean="0"/>
              <a:t>érték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34303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814116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3487182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5193745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83787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</a:t>
            </a:r>
            <a:endParaRPr lang="hu-HU" noProof="0" dirty="0"/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15" y="1125537"/>
            <a:ext cx="5738036" cy="4606925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197" y="426722"/>
            <a:ext cx="5679125" cy="58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Interpolációk csoportosítása</a:t>
            </a:r>
            <a:endParaRPr lang="hu-HU" noProof="0" dirty="0"/>
          </a:p>
        </p:txBody>
      </p:sp>
      <p:sp>
        <p:nvSpPr>
          <p:cNvPr id="7" name="Téglalap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" y="821822"/>
            <a:ext cx="5355284" cy="5214355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234" y="234035"/>
            <a:ext cx="5387806" cy="62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Térbeli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pontokból rasztert gyorsan</a:t>
            </a:r>
          </a:p>
          <a:p>
            <a:pPr lvl="1"/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Interpolation</a:t>
            </a:r>
            <a:endParaRPr lang="hu-HU" noProof="0" dirty="0" smtClean="0"/>
          </a:p>
          <a:p>
            <a:pPr lvl="1"/>
            <a:r>
              <a:rPr lang="hu-HU" noProof="0" dirty="0" smtClean="0"/>
              <a:t>vagy 3D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 </a:t>
            </a:r>
            <a:r>
              <a:rPr lang="hu-HU" noProof="0" dirty="0" err="1" smtClean="0"/>
              <a:t>Interpolation</a:t>
            </a:r>
            <a:endParaRPr lang="hu-HU" noProof="0" dirty="0" smtClean="0"/>
          </a:p>
          <a:p>
            <a:pPr lvl="1"/>
            <a:r>
              <a:rPr lang="hu-HU" noProof="0" dirty="0" smtClean="0"/>
              <a:t>a két eszköztár ugyanaz!</a:t>
            </a:r>
          </a:p>
          <a:p>
            <a:pPr lvl="1"/>
            <a:r>
              <a:rPr lang="hu-HU" noProof="0" dirty="0" smtClean="0"/>
              <a:t>IDW, </a:t>
            </a:r>
            <a:r>
              <a:rPr lang="hu-HU" noProof="0" dirty="0" err="1" smtClean="0"/>
              <a:t>NaN</a:t>
            </a:r>
            <a:r>
              <a:rPr lang="hu-HU" noProof="0" dirty="0" smtClean="0"/>
              <a:t>, </a:t>
            </a:r>
            <a:r>
              <a:rPr lang="hu-HU" noProof="0" dirty="0" err="1" smtClean="0"/>
              <a:t>Spline</a:t>
            </a:r>
            <a:r>
              <a:rPr lang="hu-HU" noProof="0" dirty="0" smtClean="0"/>
              <a:t>,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 (OK, UK, BK, kevés beállítási lehetőséggel)</a:t>
            </a:r>
          </a:p>
          <a:p>
            <a:pPr lvl="1"/>
            <a:r>
              <a:rPr lang="hu-HU" noProof="0" dirty="0" err="1" smtClean="0"/>
              <a:t>Topo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Raster</a:t>
            </a:r>
            <a:r>
              <a:rPr lang="hu-HU" noProof="0" dirty="0" smtClean="0"/>
              <a:t> – speciális, hidrológiai modellezéshez</a:t>
            </a:r>
          </a:p>
          <a:p>
            <a:pPr lvl="1"/>
            <a:r>
              <a:rPr lang="hu-HU" noProof="0" dirty="0" smtClean="0"/>
              <a:t>Trend – egyszerű trendfelszín illesztése</a:t>
            </a:r>
          </a:p>
          <a:p>
            <a:r>
              <a:rPr lang="hu-HU" noProof="0" dirty="0" smtClean="0"/>
              <a:t>TIN</a:t>
            </a:r>
          </a:p>
          <a:p>
            <a:pPr lvl="1"/>
            <a:r>
              <a:rPr lang="hu-HU" noProof="0" dirty="0" smtClean="0"/>
              <a:t>3D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Data Management &gt; TIN &gt; </a:t>
            </a:r>
            <a:r>
              <a:rPr lang="hu-HU" noProof="0" dirty="0" err="1" smtClean="0"/>
              <a:t>Create</a:t>
            </a:r>
            <a:r>
              <a:rPr lang="hu-HU" noProof="0" dirty="0" smtClean="0"/>
              <a:t> </a:t>
            </a:r>
            <a:r>
              <a:rPr lang="hu-HU" noProof="0" dirty="0" err="1" smtClean="0"/>
              <a:t>TIN</a:t>
            </a:r>
            <a:endParaRPr lang="hu-HU" noProof="0" dirty="0" smtClean="0"/>
          </a:p>
          <a:p>
            <a:r>
              <a:rPr lang="hu-HU" noProof="0" dirty="0" smtClean="0"/>
              <a:t>pontokból vagy raszterből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réteget átgondoltabban</a:t>
            </a:r>
          </a:p>
          <a:p>
            <a:pPr lvl="1"/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toolbar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Wizard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Gyors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tipikusan durva felbontású adatot akarunk interpolálni</a:t>
            </a:r>
          </a:p>
          <a:p>
            <a:pPr lvl="1"/>
            <a:r>
              <a:rPr lang="hu-HU" noProof="0" dirty="0" smtClean="0"/>
              <a:t>most ilyen nincs </a:t>
            </a:r>
            <a:r>
              <a:rPr lang="hu-HU" noProof="0" dirty="0" smtClean="0">
                <a:sym typeface="Wingdings" panose="05000000000000000000" pitchFamily="2" charset="2"/>
              </a:rPr>
              <a:t> ezért mintavételezéssel (vektor) vagy aggregálással (raszter) készítünk (készítettünk)</a:t>
            </a:r>
          </a:p>
          <a:p>
            <a:r>
              <a:rPr lang="hu-HU" noProof="0" dirty="0" smtClean="0">
                <a:sym typeface="Wingdings" panose="05000000000000000000" pitchFamily="2" charset="2"/>
              </a:rPr>
              <a:t>sok a lehetőség, nem nézzük végig mindet</a:t>
            </a:r>
          </a:p>
          <a:p>
            <a:pPr lvl="1"/>
            <a:r>
              <a:rPr lang="hu-HU" noProof="0" dirty="0" smtClean="0">
                <a:sym typeface="Wingdings" panose="05000000000000000000" pitchFamily="2" charset="2"/>
              </a:rPr>
              <a:t>de a zárthelyin elvárt az </a:t>
            </a:r>
            <a:r>
              <a:rPr lang="hu-HU" noProof="0" dirty="0" err="1" smtClean="0"/>
              <a:t>Spatial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Interpolation</a:t>
            </a:r>
            <a:r>
              <a:rPr lang="hu-HU" noProof="0" dirty="0" smtClean="0"/>
              <a:t> eszköztárból a következők ismerete: IDW, </a:t>
            </a:r>
            <a:r>
              <a:rPr lang="hu-HU" noProof="0" dirty="0" err="1" smtClean="0"/>
              <a:t>spline</a:t>
            </a:r>
            <a:r>
              <a:rPr lang="hu-HU" noProof="0" dirty="0" smtClean="0"/>
              <a:t>, </a:t>
            </a:r>
            <a:r>
              <a:rPr lang="hu-HU" noProof="0" dirty="0" err="1" smtClean="0"/>
              <a:t>NaN</a:t>
            </a:r>
            <a:r>
              <a:rPr lang="hu-HU" noProof="0" dirty="0" smtClean="0"/>
              <a:t>, OK, UK</a:t>
            </a:r>
            <a:endParaRPr lang="hu-HU" noProof="0" dirty="0" smtClean="0">
              <a:sym typeface="Wingdings" panose="05000000000000000000" pitchFamily="2" charset="2"/>
            </a:endParaRP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Gyors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domborzatmodell pontjainak véletlenül választott 2%-ára</a:t>
            </a:r>
          </a:p>
          <a:p>
            <a:pPr lvl="1"/>
            <a:r>
              <a:rPr lang="hu-HU" noProof="0" dirty="0" smtClean="0"/>
              <a:t>természetes szomszéd</a:t>
            </a:r>
          </a:p>
          <a:p>
            <a:pPr lvl="1"/>
            <a:r>
              <a:rPr lang="hu-HU" noProof="0" dirty="0" smtClean="0"/>
              <a:t>100 méteres cellamérettel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54" y="3388683"/>
            <a:ext cx="5936473" cy="2677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839" y="3388683"/>
            <a:ext cx="2285047" cy="2677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4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Gyors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675120" cy="4754563"/>
          </a:xfrm>
        </p:spPr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felszínhőmérséklet véletlenül választott 4000 pontjára</a:t>
            </a:r>
          </a:p>
          <a:p>
            <a:pPr lvl="1"/>
            <a:r>
              <a:rPr lang="hu-HU" noProof="0" dirty="0" smtClean="0"/>
              <a:t>szokványos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, exponenciális </a:t>
            </a:r>
            <a:r>
              <a:rPr lang="hu-HU" noProof="0" dirty="0" err="1" smtClean="0"/>
              <a:t>variogrammodell</a:t>
            </a:r>
            <a:endParaRPr lang="hu-HU" noProof="0" dirty="0" smtClean="0"/>
          </a:p>
          <a:p>
            <a:pPr lvl="1"/>
            <a:r>
              <a:rPr lang="hu-HU" noProof="0" dirty="0" smtClean="0"/>
              <a:t>200 méteres cellamérettel</a:t>
            </a:r>
          </a:p>
          <a:p>
            <a:pPr lvl="1"/>
            <a:r>
              <a:rPr lang="hu-HU" noProof="0" dirty="0" smtClean="0"/>
              <a:t>változó keresési távolsággal (vagyis nem </a:t>
            </a:r>
            <a:r>
              <a:rPr lang="hu-HU" noProof="0" dirty="0" err="1" smtClean="0"/>
              <a:t>blokk-krigelés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elmentjük a </a:t>
            </a:r>
            <a:r>
              <a:rPr lang="hu-HU" noProof="0" dirty="0" err="1" smtClean="0"/>
              <a:t>predikció</a:t>
            </a:r>
            <a:r>
              <a:rPr lang="hu-HU" noProof="0" dirty="0" smtClean="0"/>
              <a:t> varianciáját is</a:t>
            </a:r>
          </a:p>
          <a:p>
            <a:r>
              <a:rPr lang="hu-HU" noProof="0" dirty="0" smtClean="0"/>
              <a:t>Advanced </a:t>
            </a:r>
            <a:r>
              <a:rPr lang="hu-HU" noProof="0" dirty="0" err="1" smtClean="0"/>
              <a:t>Parameters</a:t>
            </a:r>
            <a:r>
              <a:rPr lang="hu-HU" noProof="0" dirty="0" smtClean="0"/>
              <a:t>…</a:t>
            </a:r>
          </a:p>
          <a:p>
            <a:pPr lvl="1"/>
            <a:r>
              <a:rPr lang="hu-HU" noProof="0" dirty="0" smtClean="0"/>
              <a:t>itt állíthatjuk a </a:t>
            </a:r>
            <a:r>
              <a:rPr lang="hu-HU" noProof="0" dirty="0" err="1" smtClean="0"/>
              <a:t>variogrammodell</a:t>
            </a:r>
            <a:r>
              <a:rPr lang="hu-HU" noProof="0" dirty="0" smtClean="0"/>
              <a:t> jellemzőit</a:t>
            </a:r>
          </a:p>
          <a:p>
            <a:pPr lvl="1"/>
            <a:r>
              <a:rPr lang="hu-HU" noProof="0" dirty="0" smtClean="0"/>
              <a:t>de nem látjuk hozzá a tapasztalati </a:t>
            </a:r>
            <a:r>
              <a:rPr lang="hu-HU" noProof="0" dirty="0" err="1" smtClean="0"/>
              <a:t>variogramfelhőt</a:t>
            </a:r>
            <a:endParaRPr lang="hu-HU" noProof="0" dirty="0" smtClean="0"/>
          </a:p>
          <a:p>
            <a:pPr lvl="1"/>
            <a:r>
              <a:rPr lang="hu-HU" noProof="0" dirty="0" smtClean="0"/>
              <a:t>úgyhogy sok értelme nincs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6" y="1422401"/>
            <a:ext cx="4201069" cy="4582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0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Gyors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eredmény</a:t>
            </a:r>
          </a:p>
          <a:p>
            <a:pPr lvl="1"/>
            <a:r>
              <a:rPr lang="hu-HU" noProof="0" dirty="0" err="1" smtClean="0"/>
              <a:t>fölülre</a:t>
            </a:r>
            <a:r>
              <a:rPr lang="hu-HU" noProof="0" dirty="0" smtClean="0"/>
              <a:t> kerül a varianciát ábrázoló raszter</a:t>
            </a:r>
          </a:p>
          <a:p>
            <a:pPr lvl="1"/>
            <a:r>
              <a:rPr lang="hu-HU" noProof="0" dirty="0" smtClean="0"/>
              <a:t>az alacsonyabb érték jelenti a biztosabb </a:t>
            </a:r>
            <a:r>
              <a:rPr lang="hu-HU" noProof="0" dirty="0" err="1" smtClean="0"/>
              <a:t>predikciót</a:t>
            </a:r>
            <a:endParaRPr lang="hu-HU" noProof="0" dirty="0" smtClean="0"/>
          </a:p>
          <a:p>
            <a:pPr lvl="1"/>
            <a:r>
              <a:rPr lang="hu-HU" noProof="0" dirty="0" smtClean="0"/>
              <a:t>alatt a </a:t>
            </a:r>
            <a:r>
              <a:rPr lang="hu-HU" noProof="0" dirty="0" err="1" smtClean="0"/>
              <a:t>predikált</a:t>
            </a:r>
            <a:r>
              <a:rPr lang="hu-HU" noProof="0" dirty="0" smtClean="0"/>
              <a:t> raszter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21" y="3237305"/>
            <a:ext cx="3125924" cy="2812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20" y="3237304"/>
            <a:ext cx="3225165" cy="2812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6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Gyors interpolációk </a:t>
            </a:r>
            <a:r>
              <a:rPr lang="hu-HU" noProof="0" dirty="0" err="1" smtClean="0"/>
              <a:t>ArcMapben</a:t>
            </a:r>
            <a:r>
              <a:rPr lang="hu-HU" noProof="0" dirty="0" smtClean="0"/>
              <a:t> – feladat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domborzatmodell pontjainak véletlenül választott 2%-ára</a:t>
            </a:r>
          </a:p>
          <a:p>
            <a:r>
              <a:rPr lang="hu-HU" noProof="0" dirty="0" smtClean="0"/>
              <a:t>távolsággal fordítottan arányos súlyozás</a:t>
            </a:r>
          </a:p>
          <a:p>
            <a:r>
              <a:rPr lang="hu-HU" noProof="0" dirty="0" smtClean="0"/>
              <a:t>2,5-ös kitevővel</a:t>
            </a:r>
          </a:p>
          <a:p>
            <a:r>
              <a:rPr lang="hu-HU" noProof="0" dirty="0" smtClean="0"/>
              <a:t>150 méteres cellamérettel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0" y="1437640"/>
            <a:ext cx="3801427" cy="4627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3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Átgondolt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ha</a:t>
            </a:r>
          </a:p>
          <a:p>
            <a:pPr lvl="1"/>
            <a:r>
              <a:rPr lang="hu-HU" noProof="0" dirty="0" smtClean="0"/>
              <a:t>összetettebb módszereket szeretnénk használni</a:t>
            </a:r>
          </a:p>
          <a:p>
            <a:pPr lvl="1"/>
            <a:r>
              <a:rPr lang="hu-HU" noProof="0" dirty="0" smtClean="0"/>
              <a:t>meg akarunk győződni, hogy a térbeli </a:t>
            </a:r>
            <a:r>
              <a:rPr lang="hu-HU" noProof="0" dirty="0" err="1" smtClean="0"/>
              <a:t>autokorrelációt</a:t>
            </a:r>
            <a:r>
              <a:rPr lang="hu-HU" noProof="0" dirty="0" smtClean="0"/>
              <a:t> megfelelő </a:t>
            </a:r>
            <a:r>
              <a:rPr lang="hu-HU" noProof="0" dirty="0" err="1" smtClean="0"/>
              <a:t>variogrammodell</a:t>
            </a:r>
            <a:r>
              <a:rPr lang="hu-HU" noProof="0" dirty="0" smtClean="0"/>
              <a:t> jellemzi</a:t>
            </a:r>
          </a:p>
          <a:p>
            <a:pPr lvl="1"/>
            <a:r>
              <a:rPr lang="hu-HU" noProof="0" dirty="0" smtClean="0"/>
              <a:t>részletesebb paraméterezésre van szükségünk</a:t>
            </a:r>
          </a:p>
          <a:p>
            <a:pPr lvl="1"/>
            <a:r>
              <a:rPr lang="hu-HU" noProof="0" dirty="0" smtClean="0"/>
              <a:t>segédrétegeket akarunk felhasználni (RK)</a:t>
            </a:r>
          </a:p>
          <a:p>
            <a:pPr lvl="1"/>
            <a:r>
              <a:rPr lang="hu-HU" noProof="0" dirty="0" smtClean="0"/>
              <a:t>az eredményt ki akarjuk értékelni vagy különböző kimeneteket szeretnénk kinyerni belőle</a:t>
            </a:r>
          </a:p>
          <a:p>
            <a:r>
              <a:rPr lang="hu-HU" noProof="0" dirty="0" smtClean="0"/>
              <a:t>akkor a 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Wizardot</a:t>
            </a:r>
            <a:r>
              <a:rPr lang="hu-HU" noProof="0" dirty="0" smtClean="0"/>
              <a:t> kell használnunk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Átgondolt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 smtClean="0"/>
              <a:t>geostatisztikai</a:t>
            </a:r>
            <a:r>
              <a:rPr lang="hu-HU" noProof="0" dirty="0" smtClean="0"/>
              <a:t> varázsló főbb lépései</a:t>
            </a:r>
          </a:p>
          <a:p>
            <a:pPr lvl="1"/>
            <a:r>
              <a:rPr lang="hu-HU" noProof="0" dirty="0" smtClean="0"/>
              <a:t>1. kiválasztjuk a módszert és a bemeneti adatokat (raszter/vektor + mezőnév)</a:t>
            </a:r>
          </a:p>
          <a:p>
            <a:pPr lvl="1"/>
            <a:r>
              <a:rPr lang="hu-HU" noProof="0" dirty="0" smtClean="0"/>
              <a:t>2. (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esetén) kiválasztjuk az altípust (pl. OK, UK stb.) és megadjuk a legfőbb paramétereket (transzformáció</a:t>
            </a:r>
            <a:r>
              <a:rPr lang="hu-HU" noProof="0" dirty="0" smtClean="0"/>
              <a:t>, trendleválasztás)</a:t>
            </a:r>
            <a:endParaRPr lang="hu-HU" noProof="0" dirty="0" smtClean="0"/>
          </a:p>
          <a:p>
            <a:pPr lvl="1"/>
            <a:r>
              <a:rPr lang="hu-HU" noProof="0" dirty="0" smtClean="0"/>
              <a:t>3. további paramétereket megadhatunk</a:t>
            </a:r>
          </a:p>
          <a:p>
            <a:pPr lvl="1"/>
            <a:r>
              <a:rPr lang="hu-HU" noProof="0" dirty="0" smtClean="0"/>
              <a:t>4. </a:t>
            </a:r>
            <a:r>
              <a:rPr lang="hu-HU" noProof="0" dirty="0" err="1" smtClean="0"/>
              <a:t>variogrammodellt</a:t>
            </a:r>
            <a:r>
              <a:rPr lang="hu-HU" noProof="0" dirty="0" smtClean="0"/>
              <a:t> vagy </a:t>
            </a:r>
            <a:r>
              <a:rPr lang="hu-HU" noProof="0" dirty="0" err="1" smtClean="0"/>
              <a:t>kovariogrammodellt</a:t>
            </a:r>
            <a:r>
              <a:rPr lang="hu-HU" noProof="0" dirty="0" smtClean="0"/>
              <a:t> illesztünk</a:t>
            </a:r>
          </a:p>
          <a:p>
            <a:pPr lvl="1"/>
            <a:r>
              <a:rPr lang="hu-HU" noProof="0" dirty="0" smtClean="0"/>
              <a:t>5. ellenőrizzük a </a:t>
            </a:r>
            <a:r>
              <a:rPr lang="hu-HU" noProof="0" dirty="0" err="1" smtClean="0"/>
              <a:t>predikcióhoz</a:t>
            </a:r>
            <a:r>
              <a:rPr lang="hu-HU" noProof="0" dirty="0" smtClean="0"/>
              <a:t> használt sugarat/pontok számát</a:t>
            </a:r>
          </a:p>
          <a:p>
            <a:pPr lvl="1"/>
            <a:r>
              <a:rPr lang="hu-HU" noProof="0" dirty="0" smtClean="0"/>
              <a:t>6. ellenőrizzük a modell hibáit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059" y="4160520"/>
            <a:ext cx="4045206" cy="1919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32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hu-HU" noProof="0" dirty="0"/>
              <a:t>leíró statisztikai jellemzők</a:t>
            </a:r>
          </a:p>
          <a:p>
            <a:pPr lvl="1"/>
            <a:r>
              <a:rPr lang="hu-HU" noProof="0" dirty="0"/>
              <a:t>minimum, maximum, tartomány</a:t>
            </a:r>
          </a:p>
          <a:p>
            <a:pPr lvl="1"/>
            <a:r>
              <a:rPr lang="hu-HU" noProof="0" dirty="0"/>
              <a:t>átlag, </a:t>
            </a:r>
            <a:r>
              <a:rPr lang="hu-HU" noProof="0" dirty="0" smtClean="0">
                <a:solidFill>
                  <a:srgbClr val="FF0000"/>
                </a:solidFill>
              </a:rPr>
              <a:t>medián</a:t>
            </a:r>
            <a:r>
              <a:rPr lang="hu-HU" noProof="0" dirty="0" smtClean="0"/>
              <a:t>, összeg</a:t>
            </a:r>
            <a:endParaRPr lang="hu-HU" noProof="0" dirty="0"/>
          </a:p>
          <a:p>
            <a:pPr lvl="1"/>
            <a:r>
              <a:rPr lang="hu-HU" noProof="0" dirty="0"/>
              <a:t>szórás, egyedi értékek száma</a:t>
            </a:r>
          </a:p>
          <a:p>
            <a:pPr lvl="1"/>
            <a:r>
              <a:rPr lang="hu-HU" noProof="0" dirty="0"/>
              <a:t>legritkább érték, leggyakoribb </a:t>
            </a:r>
            <a:r>
              <a:rPr lang="hu-HU" noProof="0" dirty="0" smtClean="0"/>
              <a:t>érték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814116"/>
            <a:ext cx="5715000" cy="15716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3487182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5193745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34303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05093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Átgondolt interpolációk </a:t>
            </a:r>
            <a:r>
              <a:rPr lang="hu-HU" noProof="0" dirty="0" err="1" smtClean="0"/>
              <a:t>ArcMapben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domborzatmodell pontjainak 2%-a, UK</a:t>
            </a:r>
          </a:p>
          <a:p>
            <a:pPr lvl="1"/>
            <a:r>
              <a:rPr lang="hu-HU" noProof="0" dirty="0" err="1" smtClean="0"/>
              <a:t>variogrammodellel</a:t>
            </a:r>
            <a:r>
              <a:rPr lang="hu-HU" noProof="0" dirty="0" smtClean="0"/>
              <a:t> játszunk (megjelenítés, keresési irány, röghatás, modelltípus, anizotrópia, osztásméret és </a:t>
            </a:r>
            <a:r>
              <a:rPr lang="hu-HU" noProof="0" dirty="0" err="1" smtClean="0"/>
              <a:t>-szám</a:t>
            </a:r>
            <a:r>
              <a:rPr lang="hu-HU" noProof="0" dirty="0" smtClean="0"/>
              <a:t>)</a:t>
            </a:r>
          </a:p>
          <a:p>
            <a:r>
              <a:rPr lang="hu-HU" noProof="0" dirty="0" smtClean="0"/>
              <a:t>eredmény: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réteg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20" y="2771596"/>
            <a:ext cx="6161722" cy="32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Átgondolt interpolációk </a:t>
            </a:r>
            <a:r>
              <a:rPr lang="hu-HU" noProof="0" dirty="0" err="1" smtClean="0"/>
              <a:t>ArcMapben</a:t>
            </a:r>
            <a:r>
              <a:rPr lang="hu-HU" noProof="0" dirty="0" smtClean="0"/>
              <a:t> – feladat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 felszínhőmérséklet 4000 véletlenül választott pontjából</a:t>
            </a:r>
          </a:p>
          <a:p>
            <a:r>
              <a:rPr lang="hu-HU" noProof="0" dirty="0" smtClean="0"/>
              <a:t>szokványos </a:t>
            </a:r>
            <a:r>
              <a:rPr lang="hu-HU" noProof="0" dirty="0" err="1" smtClean="0"/>
              <a:t>krigeléssel</a:t>
            </a:r>
            <a:r>
              <a:rPr lang="hu-HU" noProof="0" dirty="0" smtClean="0"/>
              <a:t> (OK)</a:t>
            </a:r>
          </a:p>
          <a:p>
            <a:r>
              <a:rPr lang="hu-HU" noProof="0" dirty="0" smtClean="0"/>
              <a:t>röghatás nélküli exponenciális </a:t>
            </a:r>
            <a:r>
              <a:rPr lang="hu-HU" noProof="0" dirty="0" err="1" smtClean="0"/>
              <a:t>variogrammodellel</a:t>
            </a:r>
            <a:r>
              <a:rPr lang="hu-HU" noProof="0" dirty="0" smtClean="0"/>
              <a:t> (anizotrópia nélkül)</a:t>
            </a:r>
          </a:p>
          <a:p>
            <a:r>
              <a:rPr lang="hu-HU" noProof="0" dirty="0" smtClean="0"/>
              <a:t>készíts </a:t>
            </a:r>
            <a:r>
              <a:rPr lang="hu-HU" noProof="0" dirty="0" err="1" smtClean="0"/>
              <a:t>predikciót</a:t>
            </a:r>
            <a:r>
              <a:rPr lang="hu-HU" noProof="0" dirty="0" smtClean="0"/>
              <a:t> (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réteget)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343" y="2898286"/>
            <a:ext cx="3500391" cy="3120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55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Geostatisztikai</a:t>
            </a:r>
            <a:r>
              <a:rPr lang="hu-HU" noProof="0" dirty="0" smtClean="0"/>
              <a:t> réteg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GA </a:t>
            </a:r>
            <a:r>
              <a:rPr lang="hu-HU" noProof="0" dirty="0" err="1" smtClean="0"/>
              <a:t>layer</a:t>
            </a:r>
            <a:endParaRPr lang="hu-HU" noProof="0" dirty="0" smtClean="0"/>
          </a:p>
          <a:p>
            <a:r>
              <a:rPr lang="hu-HU" noProof="0" dirty="0" smtClean="0"/>
              <a:t>speciális réteg </a:t>
            </a:r>
            <a:r>
              <a:rPr lang="hu-HU" noProof="0" dirty="0" err="1" smtClean="0"/>
              <a:t>ArcMapben</a:t>
            </a:r>
            <a:endParaRPr lang="hu-HU" noProof="0" dirty="0" smtClean="0"/>
          </a:p>
          <a:p>
            <a:pPr lvl="1"/>
            <a:r>
              <a:rPr lang="hu-HU" noProof="0" dirty="0" smtClean="0"/>
              <a:t>kicsit más tulajdonságok, megjelenítési lehetőségek</a:t>
            </a:r>
          </a:p>
          <a:p>
            <a:r>
              <a:rPr lang="hu-HU" noProof="0" dirty="0" smtClean="0"/>
              <a:t>bár megjelenik, de még nem késztermék</a:t>
            </a:r>
          </a:p>
          <a:p>
            <a:pPr indent="-534988"/>
            <a:r>
              <a:rPr lang="hu-HU" noProof="0" dirty="0" smtClean="0"/>
              <a:t>véglegesítés (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Working</a:t>
            </a:r>
            <a:r>
              <a:rPr lang="hu-HU" noProof="0" dirty="0" smtClean="0"/>
              <a:t> </a:t>
            </a:r>
            <a:r>
              <a:rPr lang="hu-HU" noProof="0" dirty="0" err="1" smtClean="0"/>
              <a:t>with</a:t>
            </a:r>
            <a:r>
              <a:rPr lang="hu-HU" noProof="0" dirty="0" smtClean="0"/>
              <a:t> 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Layers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pontok: GA </a:t>
            </a:r>
            <a:r>
              <a:rPr lang="hu-HU" noProof="0" dirty="0" err="1" smtClean="0"/>
              <a:t>Layer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Points</a:t>
            </a:r>
            <a:endParaRPr lang="hu-HU" noProof="0" dirty="0" smtClean="0"/>
          </a:p>
          <a:p>
            <a:pPr lvl="1"/>
            <a:r>
              <a:rPr lang="hu-HU" noProof="0" dirty="0" smtClean="0"/>
              <a:t>raszter: GA </a:t>
            </a:r>
            <a:r>
              <a:rPr lang="hu-HU" noProof="0" dirty="0" err="1" smtClean="0"/>
              <a:t>Layer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Grid</a:t>
            </a:r>
            <a:endParaRPr lang="hu-HU" noProof="0" dirty="0" smtClean="0"/>
          </a:p>
          <a:p>
            <a:pPr lvl="1"/>
            <a:r>
              <a:rPr lang="hu-HU" noProof="0" dirty="0" smtClean="0"/>
              <a:t>szintvonalak vagy szintvonalak közti</a:t>
            </a:r>
            <a:br>
              <a:rPr lang="hu-HU" noProof="0" dirty="0" smtClean="0"/>
            </a:br>
            <a:r>
              <a:rPr lang="hu-HU" noProof="0" dirty="0" smtClean="0"/>
              <a:t>sávok </a:t>
            </a:r>
            <a:r>
              <a:rPr lang="hu-HU" noProof="0" smtClean="0"/>
              <a:t>(poligonok):</a:t>
            </a:r>
            <a:br>
              <a:rPr lang="hu-HU" noProof="0" smtClean="0"/>
            </a:br>
            <a:r>
              <a:rPr lang="hu-HU" noProof="0" smtClean="0"/>
              <a:t>GA </a:t>
            </a:r>
            <a:r>
              <a:rPr lang="hu-HU" noProof="0" dirty="0" err="1" smtClean="0"/>
              <a:t>Layer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Contour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4029404"/>
            <a:ext cx="6450330" cy="2712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94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Geostatisztikai</a:t>
            </a:r>
            <a:r>
              <a:rPr lang="hu-HU" noProof="0" dirty="0" smtClean="0"/>
              <a:t> réteg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smtClean="0"/>
              <a:t>a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eredményét elmentjük a domborzatmodell 500 véletlen pontjában</a:t>
            </a:r>
          </a:p>
          <a:p>
            <a:pPr lvl="1"/>
            <a:r>
              <a:rPr lang="hu-HU" noProof="0" dirty="0" smtClean="0"/>
              <a:t>megnézzük az </a:t>
            </a:r>
            <a:r>
              <a:rPr lang="hu-HU" noProof="0" dirty="0" err="1" smtClean="0"/>
              <a:t>attribútumtáblát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9" y="4008121"/>
            <a:ext cx="3605881" cy="2079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68" y="4008121"/>
            <a:ext cx="7999777" cy="20799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llipszis 7"/>
          <p:cNvSpPr/>
          <p:nvPr/>
        </p:nvSpPr>
        <p:spPr>
          <a:xfrm>
            <a:off x="6233160" y="3794760"/>
            <a:ext cx="883920" cy="23822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7980656" y="3794759"/>
            <a:ext cx="883920" cy="23822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zis 9"/>
          <p:cNvSpPr/>
          <p:nvPr/>
        </p:nvSpPr>
        <p:spPr>
          <a:xfrm>
            <a:off x="8927512" y="3794758"/>
            <a:ext cx="883920" cy="23822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Geostatisztikai</a:t>
            </a:r>
            <a:r>
              <a:rPr lang="hu-HU" noProof="0" dirty="0" smtClean="0"/>
              <a:t> réteg – feladat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 </a:t>
            </a:r>
            <a:r>
              <a:rPr lang="hu-HU" noProof="0" dirty="0" err="1" smtClean="0"/>
              <a:t>krigelés</a:t>
            </a:r>
            <a:r>
              <a:rPr lang="hu-HU" noProof="0" dirty="0" smtClean="0"/>
              <a:t> eredményét mentsd el</a:t>
            </a:r>
          </a:p>
          <a:p>
            <a:pPr lvl="1"/>
            <a:r>
              <a:rPr lang="hu-HU" noProof="0" dirty="0" smtClean="0"/>
              <a:t>raszterként 200 m-es cellamérettel</a:t>
            </a:r>
          </a:p>
          <a:p>
            <a:pPr lvl="1"/>
            <a:r>
              <a:rPr lang="hu-HU" noProof="0" dirty="0" smtClean="0"/>
              <a:t>és szintvonalakként</a:t>
            </a:r>
          </a:p>
          <a:p>
            <a:r>
              <a:rPr lang="hu-HU" noProof="0" dirty="0" smtClean="0"/>
              <a:t>a szintvonalak jellemzői:</a:t>
            </a:r>
          </a:p>
          <a:p>
            <a:pPr lvl="1"/>
            <a:r>
              <a:rPr lang="hu-HU" noProof="0" dirty="0" smtClean="0"/>
              <a:t>típus: </a:t>
            </a:r>
            <a:r>
              <a:rPr lang="hu-HU" noProof="0" dirty="0" err="1" smtClean="0"/>
              <a:t>contour</a:t>
            </a:r>
            <a:endParaRPr lang="hu-HU" noProof="0" dirty="0" smtClean="0"/>
          </a:p>
          <a:p>
            <a:pPr lvl="1"/>
            <a:r>
              <a:rPr lang="hu-HU" noProof="0" dirty="0" smtClean="0"/>
              <a:t>minőség: </a:t>
            </a:r>
            <a:r>
              <a:rPr lang="hu-HU" noProof="0" dirty="0" err="1" smtClean="0"/>
              <a:t>presentation</a:t>
            </a:r>
            <a:endParaRPr lang="hu-HU" noProof="0" dirty="0" smtClean="0"/>
          </a:p>
          <a:p>
            <a:pPr lvl="1"/>
            <a:r>
              <a:rPr lang="hu-HU" noProof="0" dirty="0" smtClean="0"/>
              <a:t>felosztás: </a:t>
            </a:r>
            <a:r>
              <a:rPr lang="hu-HU" noProof="0" dirty="0" err="1" smtClean="0"/>
              <a:t>manual</a:t>
            </a:r>
            <a:r>
              <a:rPr lang="hu-HU" noProof="0" dirty="0" smtClean="0"/>
              <a:t>, 100, 200, 400 és 600 méternél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648" y="1452880"/>
            <a:ext cx="3722232" cy="4597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31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err="1" smtClean="0"/>
              <a:t>Geostatisztikus</a:t>
            </a:r>
            <a:r>
              <a:rPr lang="hu-HU" noProof="0" dirty="0" smtClean="0"/>
              <a:t> felelőssége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89995" cy="4754563"/>
          </a:xfrm>
        </p:spPr>
        <p:txBody>
          <a:bodyPr/>
          <a:lstStyle/>
          <a:p>
            <a:r>
              <a:rPr lang="hu-HU" noProof="0" dirty="0" smtClean="0"/>
              <a:t>a kimenet nem a valóság, hanem becslés</a:t>
            </a:r>
          </a:p>
          <a:p>
            <a:pPr lvl="1"/>
            <a:r>
              <a:rPr lang="hu-HU" noProof="0" dirty="0" smtClean="0"/>
              <a:t>ezért nevezzük modellnek/</a:t>
            </a:r>
            <a:r>
              <a:rPr lang="hu-HU" noProof="0" dirty="0" err="1" smtClean="0"/>
              <a:t>predikciónak</a:t>
            </a:r>
            <a:endParaRPr lang="hu-HU" noProof="0" dirty="0" smtClean="0"/>
          </a:p>
          <a:p>
            <a:r>
              <a:rPr lang="hu-HU" noProof="0" dirty="0" smtClean="0"/>
              <a:t>technikailag bármelyik módszert és bármilyen </a:t>
            </a:r>
            <a:r>
              <a:rPr lang="hu-HU" noProof="0" dirty="0" err="1" smtClean="0"/>
              <a:t>variogrammodellt</a:t>
            </a:r>
            <a:r>
              <a:rPr lang="hu-HU" noProof="0" dirty="0" smtClean="0"/>
              <a:t> lehet használni</a:t>
            </a:r>
          </a:p>
          <a:p>
            <a:pPr lvl="1"/>
            <a:r>
              <a:rPr lang="hu-HU" noProof="0" dirty="0" smtClean="0"/>
              <a:t>némelyik interpoláció szép, mások furcsábbak</a:t>
            </a:r>
          </a:p>
          <a:p>
            <a:pPr lvl="1"/>
            <a:r>
              <a:rPr lang="hu-HU" noProof="0" dirty="0" smtClean="0"/>
              <a:t>de csak </a:t>
            </a:r>
            <a:r>
              <a:rPr lang="hu-HU" noProof="0" dirty="0" smtClean="0"/>
              <a:t>az egyik </a:t>
            </a:r>
            <a:r>
              <a:rPr lang="hu-HU" noProof="0" dirty="0" smtClean="0"/>
              <a:t>egyezik a valósággal!</a:t>
            </a:r>
          </a:p>
          <a:p>
            <a:r>
              <a:rPr lang="hu-HU" noProof="0" dirty="0" smtClean="0"/>
              <a:t>a </a:t>
            </a:r>
            <a:r>
              <a:rPr lang="hu-HU" noProof="0" dirty="0" err="1" smtClean="0"/>
              <a:t>geostatisztikus</a:t>
            </a:r>
            <a:r>
              <a:rPr lang="hu-HU" noProof="0" dirty="0" smtClean="0"/>
              <a:t> felelőssége</a:t>
            </a:r>
          </a:p>
          <a:p>
            <a:pPr lvl="1"/>
            <a:r>
              <a:rPr lang="hu-HU" noProof="0" dirty="0" smtClean="0"/>
              <a:t>kellően megbízható adatot gyűjteni</a:t>
            </a:r>
          </a:p>
          <a:p>
            <a:pPr lvl="1"/>
            <a:r>
              <a:rPr lang="hu-HU" noProof="0" dirty="0" smtClean="0"/>
              <a:t>kellően megismerni az adatot (mit mutat, milyen folyamat hozta létre stb.)</a:t>
            </a:r>
          </a:p>
          <a:p>
            <a:pPr lvl="1"/>
            <a:r>
              <a:rPr lang="hu-HU" noProof="0" dirty="0" smtClean="0"/>
              <a:t>megfelelő modellt és interpolátort választani (modellfeltételek)</a:t>
            </a:r>
          </a:p>
          <a:p>
            <a:pPr lvl="1"/>
            <a:r>
              <a:rPr lang="hu-HU" noProof="0" dirty="0" smtClean="0"/>
              <a:t>az interpoláció eredményét ellenőrizni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195" y="174172"/>
            <a:ext cx="3586346" cy="2797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195" y="3095157"/>
            <a:ext cx="3586346" cy="3281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0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Kiértékelés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négyféle módon szokás kiértékelni a </a:t>
            </a:r>
            <a:r>
              <a:rPr lang="hu-HU" noProof="0" dirty="0" err="1" smtClean="0"/>
              <a:t>predikciót</a:t>
            </a:r>
            <a:endParaRPr lang="hu-HU" noProof="0" dirty="0" smtClean="0"/>
          </a:p>
          <a:p>
            <a:r>
              <a:rPr lang="hu-HU" noProof="0" dirty="0" smtClean="0"/>
              <a:t>1. a modellépítéshez felhasznált pontok megfigyelt és </a:t>
            </a:r>
            <a:r>
              <a:rPr lang="hu-HU" noProof="0" dirty="0" err="1" smtClean="0"/>
              <a:t>predikált</a:t>
            </a:r>
            <a:r>
              <a:rPr lang="hu-HU" noProof="0" dirty="0" smtClean="0"/>
              <a:t> értékének összevetése</a:t>
            </a:r>
          </a:p>
          <a:p>
            <a:pPr lvl="1"/>
            <a:r>
              <a:rPr lang="hu-HU" noProof="0" dirty="0" smtClean="0"/>
              <a:t>egzakt interpolátor esetén nincs eltérés</a:t>
            </a:r>
          </a:p>
          <a:p>
            <a:pPr lvl="1"/>
            <a:r>
              <a:rPr lang="hu-HU" noProof="0" dirty="0" smtClean="0"/>
              <a:t>nem túl informatív</a:t>
            </a:r>
          </a:p>
          <a:p>
            <a:r>
              <a:rPr lang="hu-HU" noProof="0" dirty="0" smtClean="0"/>
              <a:t>2.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interpolátor esetén a kiszámolt varianciával</a:t>
            </a:r>
          </a:p>
          <a:p>
            <a:pPr lvl="1"/>
            <a:r>
              <a:rPr lang="hu-HU" noProof="0" dirty="0" smtClean="0"/>
              <a:t>nem az </a:t>
            </a:r>
            <a:r>
              <a:rPr lang="hu-HU" noProof="0" dirty="0" smtClean="0"/>
              <a:t>igazi…</a:t>
            </a:r>
            <a:endParaRPr lang="hu-HU" noProof="0" dirty="0" smtClean="0"/>
          </a:p>
          <a:p>
            <a:r>
              <a:rPr lang="hu-HU" noProof="0" dirty="0" smtClean="0"/>
              <a:t>3. </a:t>
            </a:r>
            <a:r>
              <a:rPr lang="hu-HU" noProof="0" dirty="0" err="1" smtClean="0"/>
              <a:t>leave-one-out</a:t>
            </a:r>
            <a:r>
              <a:rPr lang="hu-HU" noProof="0" dirty="0" smtClean="0"/>
              <a:t> </a:t>
            </a:r>
            <a:r>
              <a:rPr lang="hu-HU" noProof="0" dirty="0" err="1" smtClean="0"/>
              <a:t>cross-validation</a:t>
            </a:r>
            <a:r>
              <a:rPr lang="hu-HU" noProof="0" dirty="0" smtClean="0"/>
              <a:t> (LOOCV)</a:t>
            </a:r>
          </a:p>
          <a:p>
            <a:pPr lvl="1"/>
            <a:r>
              <a:rPr lang="hu-HU" noProof="0" dirty="0" smtClean="0"/>
              <a:t>számításigényes</a:t>
            </a:r>
          </a:p>
          <a:p>
            <a:pPr lvl="1"/>
            <a:r>
              <a:rPr lang="hu-HU" noProof="0" dirty="0" smtClean="0"/>
              <a:t>eredeti (durva) felbontásban mutatja a bizonytalanságot</a:t>
            </a:r>
          </a:p>
          <a:p>
            <a:r>
              <a:rPr lang="hu-HU" noProof="0" dirty="0" smtClean="0"/>
              <a:t>4. független (vagy legalábbis a modelltanításhoz fel nem használt) adatokkal</a:t>
            </a:r>
          </a:p>
          <a:p>
            <a:pPr lvl="1"/>
            <a:r>
              <a:rPr lang="hu-HU" noProof="0" dirty="0" smtClean="0"/>
              <a:t>ez a legmegbízhatóbb módszer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Kiértékelés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31480" cy="4754563"/>
          </a:xfrm>
        </p:spPr>
        <p:txBody>
          <a:bodyPr/>
          <a:lstStyle/>
          <a:p>
            <a:r>
              <a:rPr lang="hu-HU" noProof="0" dirty="0" smtClean="0"/>
              <a:t>4. független adatok</a:t>
            </a:r>
          </a:p>
          <a:p>
            <a:pPr lvl="1"/>
            <a:r>
              <a:rPr lang="hu-HU" noProof="0" dirty="0" smtClean="0"/>
              <a:t>ha van igazi független adat (ritkán…), az a legjobb</a:t>
            </a:r>
          </a:p>
          <a:p>
            <a:pPr lvl="1"/>
            <a:r>
              <a:rPr lang="hu-HU" noProof="0" dirty="0" smtClean="0"/>
              <a:t>ha nincs, szétválasztjuk mondjuk 90-10% arányban az eredeti adatsort a </a:t>
            </a:r>
            <a:r>
              <a:rPr lang="hu-HU" noProof="0" dirty="0" err="1" smtClean="0"/>
              <a:t>Subset</a:t>
            </a:r>
            <a:r>
              <a:rPr lang="hu-HU" noProof="0" dirty="0" smtClean="0"/>
              <a:t> </a:t>
            </a:r>
            <a:r>
              <a:rPr lang="hu-HU" noProof="0" dirty="0" err="1" smtClean="0"/>
              <a:t>Features-zel</a:t>
            </a:r>
            <a:r>
              <a:rPr lang="hu-HU" noProof="0" dirty="0" smtClean="0"/>
              <a:t> (léteznek ennél profibb szétválasztási módok is!)</a:t>
            </a:r>
          </a:p>
          <a:p>
            <a:pPr lvl="1"/>
            <a:r>
              <a:rPr lang="hu-HU" noProof="0" dirty="0" smtClean="0"/>
              <a:t>majd GA </a:t>
            </a:r>
            <a:r>
              <a:rPr lang="hu-HU" noProof="0" dirty="0" err="1" smtClean="0"/>
              <a:t>Layer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Points</a:t>
            </a:r>
            <a:endParaRPr lang="hu-HU" noProof="0" dirty="0" smtClean="0"/>
          </a:p>
          <a:p>
            <a:r>
              <a:rPr lang="hu-HU" noProof="0" dirty="0" smtClean="0"/>
              <a:t>3. LOOCV</a:t>
            </a:r>
          </a:p>
          <a:p>
            <a:pPr lvl="1"/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Utilities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Cross</a:t>
            </a:r>
            <a:r>
              <a:rPr lang="hu-HU" noProof="0" dirty="0" smtClean="0"/>
              <a:t> </a:t>
            </a:r>
            <a:r>
              <a:rPr lang="hu-HU" noProof="0" dirty="0" err="1" smtClean="0"/>
              <a:t>Validation</a:t>
            </a:r>
            <a:endParaRPr lang="hu-HU" noProof="0" dirty="0" smtClean="0"/>
          </a:p>
          <a:p>
            <a:pPr lvl="1"/>
            <a:r>
              <a:rPr lang="hu-HU" noProof="0" dirty="0" smtClean="0"/>
              <a:t>a </a:t>
            </a:r>
            <a:r>
              <a:rPr lang="hu-HU" noProof="0" dirty="0" err="1" smtClean="0"/>
              <a:t>Resultsban</a:t>
            </a:r>
            <a:r>
              <a:rPr lang="hu-HU" noProof="0" dirty="0" smtClean="0"/>
              <a:t> találjuk a különböző hibametrikákat</a:t>
            </a:r>
          </a:p>
          <a:p>
            <a:pPr lvl="1"/>
            <a:r>
              <a:rPr lang="hu-HU" noProof="0" dirty="0" smtClean="0"/>
              <a:t>opcionálisan megadhatunk egy kimeneti </a:t>
            </a:r>
            <a:r>
              <a:rPr lang="hu-HU" noProof="0" dirty="0" err="1" smtClean="0"/>
              <a:t>shapefile-t</a:t>
            </a:r>
            <a:r>
              <a:rPr lang="hu-HU" noProof="0" dirty="0" smtClean="0"/>
              <a:t>, akkor abba</a:t>
            </a:r>
            <a:br>
              <a:rPr lang="hu-HU" noProof="0" dirty="0" smtClean="0"/>
            </a:br>
            <a:r>
              <a:rPr lang="hu-HU" noProof="0" dirty="0" smtClean="0"/>
              <a:t>menti a pontonkénti eltérést/hibát</a:t>
            </a:r>
          </a:p>
          <a:p>
            <a:r>
              <a:rPr lang="hu-HU" noProof="0" dirty="0" smtClean="0"/>
              <a:t>DEMO: domborzati </a:t>
            </a:r>
            <a:r>
              <a:rPr lang="hu-HU" noProof="0" dirty="0" err="1" smtClean="0"/>
              <a:t>kriging</a:t>
            </a:r>
            <a:r>
              <a:rPr lang="hu-HU" noProof="0" dirty="0" smtClean="0"/>
              <a:t> LOOCV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1195944"/>
            <a:ext cx="3159489" cy="1413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173761"/>
            <a:ext cx="3159488" cy="823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0" y="2768577"/>
            <a:ext cx="3159488" cy="3927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Területi interpoláció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az előzőekben bemutatott módszerek mind pontinterpolációk voltak</a:t>
            </a:r>
          </a:p>
          <a:p>
            <a:pPr lvl="1"/>
            <a:r>
              <a:rPr lang="hu-HU" noProof="0" dirty="0" smtClean="0"/>
              <a:t>vagyis cellából cellát vagy pontból </a:t>
            </a:r>
            <a:r>
              <a:rPr lang="hu-HU" noProof="0" dirty="0" smtClean="0"/>
              <a:t>pontot/cellát </a:t>
            </a:r>
            <a:r>
              <a:rPr lang="hu-HU" noProof="0" dirty="0" smtClean="0"/>
              <a:t>interpoláltunk</a:t>
            </a:r>
          </a:p>
          <a:p>
            <a:r>
              <a:rPr lang="hu-HU" noProof="0" dirty="0" smtClean="0"/>
              <a:t>területi interpoláció (</a:t>
            </a:r>
            <a:r>
              <a:rPr lang="hu-HU" noProof="0" dirty="0" err="1" smtClean="0"/>
              <a:t>areal</a:t>
            </a:r>
            <a:r>
              <a:rPr lang="hu-HU" noProof="0" dirty="0" smtClean="0"/>
              <a:t> </a:t>
            </a:r>
            <a:r>
              <a:rPr lang="hu-HU" noProof="0" dirty="0" err="1" smtClean="0"/>
              <a:t>interpolation</a:t>
            </a:r>
            <a:r>
              <a:rPr lang="hu-HU" noProof="0" dirty="0" smtClean="0"/>
              <a:t>)</a:t>
            </a:r>
          </a:p>
          <a:p>
            <a:pPr lvl="1"/>
            <a:r>
              <a:rPr lang="hu-HU" noProof="0" dirty="0" smtClean="0"/>
              <a:t>poligonból poligon</a:t>
            </a:r>
          </a:p>
          <a:p>
            <a:pPr lvl="1"/>
            <a:r>
              <a:rPr lang="hu-HU" noProof="0" dirty="0" smtClean="0"/>
              <a:t>a háttérben itt is ugyanúgy egy modellt készítünk</a:t>
            </a:r>
          </a:p>
          <a:p>
            <a:pPr lvl="1"/>
            <a:r>
              <a:rPr lang="hu-HU" noProof="0" dirty="0" smtClean="0"/>
              <a:t>ami folytonos felszínt ad</a:t>
            </a:r>
          </a:p>
          <a:p>
            <a:pPr lvl="1"/>
            <a:r>
              <a:rPr lang="hu-HU" noProof="0" dirty="0" smtClean="0"/>
              <a:t>és ezt </a:t>
            </a:r>
            <a:r>
              <a:rPr lang="hu-HU" noProof="0" dirty="0" err="1" smtClean="0"/>
              <a:t>aggregáljuk</a:t>
            </a:r>
            <a:r>
              <a:rPr lang="hu-HU" noProof="0" dirty="0" smtClean="0"/>
              <a:t> az új poligonokba</a:t>
            </a:r>
          </a:p>
          <a:p>
            <a:r>
              <a:rPr lang="hu-HU" noProof="0" dirty="0" smtClean="0"/>
              <a:t>jellemzően </a:t>
            </a:r>
            <a:r>
              <a:rPr lang="hu-HU" noProof="0" dirty="0" err="1" smtClean="0"/>
              <a:t>diszjunkt</a:t>
            </a:r>
            <a:r>
              <a:rPr lang="hu-HU" noProof="0" dirty="0" smtClean="0"/>
              <a:t>, a síkot hézagmentesen lefedő</a:t>
            </a:r>
            <a:br>
              <a:rPr lang="hu-HU" noProof="0" dirty="0" smtClean="0"/>
            </a:br>
            <a:r>
              <a:rPr lang="hu-HU" noProof="0" dirty="0" smtClean="0"/>
              <a:t>poligonokkal dolgozunk</a:t>
            </a:r>
          </a:p>
          <a:p>
            <a:r>
              <a:rPr lang="hu-HU" noProof="0" dirty="0" smtClean="0"/>
              <a:t>ez is a </a:t>
            </a:r>
            <a:r>
              <a:rPr lang="hu-HU" noProof="0" dirty="0" err="1" smtClean="0"/>
              <a:t>geostatisztikai</a:t>
            </a:r>
            <a:r>
              <a:rPr lang="hu-HU" noProof="0" dirty="0" smtClean="0"/>
              <a:t> varázslóból érhető </a:t>
            </a:r>
            <a:r>
              <a:rPr lang="hu-HU" noProof="0" dirty="0" smtClean="0"/>
              <a:t>el</a:t>
            </a:r>
          </a:p>
          <a:p>
            <a:r>
              <a:rPr lang="hu-HU" dirty="0"/>
              <a:t>https://desktop.arcgis.com/en/arcmap/10.4/extensions</a:t>
            </a:r>
            <a:r>
              <a:rPr lang="hu-HU" dirty="0" smtClean="0"/>
              <a:t>/</a:t>
            </a:r>
            <a:br>
              <a:rPr lang="hu-HU" dirty="0" smtClean="0"/>
            </a:br>
            <a:r>
              <a:rPr lang="hu-HU" dirty="0" err="1" smtClean="0"/>
              <a:t>geostatistical-analyst</a:t>
            </a:r>
            <a:r>
              <a:rPr lang="hu-HU" dirty="0" smtClean="0"/>
              <a:t>/</a:t>
            </a:r>
            <a:r>
              <a:rPr lang="hu-HU" dirty="0" err="1" smtClean="0"/>
              <a:t>what-is-areal-interpolation.htm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19:47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2322774"/>
            <a:ext cx="3996382" cy="3740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14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Területi interpoláció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háromféle adathoz használható</a:t>
            </a:r>
          </a:p>
          <a:p>
            <a:r>
              <a:rPr lang="hu-HU" dirty="0" smtClean="0"/>
              <a:t>átlag</a:t>
            </a:r>
          </a:p>
          <a:p>
            <a:pPr lvl="1"/>
            <a:r>
              <a:rPr lang="hu-HU" dirty="0" smtClean="0"/>
              <a:t>pl. légszennyezettség, hőmérséklet</a:t>
            </a:r>
          </a:p>
          <a:p>
            <a:pPr lvl="1"/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/>
              <a:t>(Gaussian) </a:t>
            </a:r>
            <a:r>
              <a:rPr lang="hu-HU" dirty="0" err="1" smtClean="0"/>
              <a:t>data</a:t>
            </a:r>
            <a:endParaRPr lang="hu-HU" dirty="0" smtClean="0"/>
          </a:p>
          <a:p>
            <a:r>
              <a:rPr lang="hu-HU" dirty="0" smtClean="0"/>
              <a:t>darabszám+</a:t>
            </a:r>
            <a:r>
              <a:rPr lang="hu-HU" dirty="0" err="1" smtClean="0"/>
              <a:t>összdarabszám</a:t>
            </a:r>
            <a:endParaRPr lang="hu-HU" dirty="0"/>
          </a:p>
          <a:p>
            <a:pPr lvl="1"/>
            <a:r>
              <a:rPr lang="hu-HU" dirty="0" smtClean="0"/>
              <a:t>pl</a:t>
            </a:r>
            <a:r>
              <a:rPr lang="hu-HU" dirty="0"/>
              <a:t>. </a:t>
            </a:r>
            <a:r>
              <a:rPr lang="hu-HU" dirty="0" smtClean="0"/>
              <a:t>ellenzékre szavazók száma + mintanagyság</a:t>
            </a:r>
          </a:p>
          <a:p>
            <a:pPr lvl="1"/>
            <a:r>
              <a:rPr lang="hu-HU" dirty="0" err="1" smtClean="0"/>
              <a:t>Rate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binomial</a:t>
            </a:r>
            <a:r>
              <a:rPr lang="hu-HU" dirty="0"/>
              <a:t>) </a:t>
            </a:r>
            <a:r>
              <a:rPr lang="hu-HU" dirty="0" err="1"/>
              <a:t>counts</a:t>
            </a:r>
            <a:endParaRPr lang="hu-HU" dirty="0"/>
          </a:p>
          <a:p>
            <a:r>
              <a:rPr lang="hu-HU" dirty="0"/>
              <a:t>esetszám (+mérési </a:t>
            </a:r>
            <a:r>
              <a:rPr lang="hu-HU" dirty="0" smtClean="0"/>
              <a:t>idő – opcionális)</a:t>
            </a:r>
          </a:p>
          <a:p>
            <a:pPr lvl="1"/>
            <a:r>
              <a:rPr lang="hu-HU" dirty="0" smtClean="0"/>
              <a:t>ha mérési időt nem adunk meg, minden poligonra azonosnak veszi</a:t>
            </a:r>
          </a:p>
          <a:p>
            <a:pPr lvl="1"/>
            <a:r>
              <a:rPr lang="hu-HU" dirty="0" smtClean="0"/>
              <a:t>pl. megfigyelt madáregyedek száma, regisztrált kullancscsípések száma</a:t>
            </a:r>
          </a:p>
          <a:p>
            <a:pPr lvl="1"/>
            <a:r>
              <a:rPr lang="hu-HU" dirty="0" err="1" smtClean="0"/>
              <a:t>Event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overdispersed</a:t>
            </a:r>
            <a:r>
              <a:rPr lang="hu-HU" dirty="0"/>
              <a:t> Poisson) </a:t>
            </a:r>
            <a:r>
              <a:rPr lang="hu-HU" dirty="0" err="1"/>
              <a:t>counts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19:40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Raszterek területi statisztikái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hu-HU" noProof="0" dirty="0"/>
              <a:t>leíró statisztikai jellemzők</a:t>
            </a:r>
          </a:p>
          <a:p>
            <a:pPr lvl="1"/>
            <a:r>
              <a:rPr lang="hu-HU" noProof="0" dirty="0"/>
              <a:t>minimum, maximum, tartomány</a:t>
            </a:r>
          </a:p>
          <a:p>
            <a:pPr lvl="1"/>
            <a:r>
              <a:rPr lang="hu-HU" noProof="0" dirty="0"/>
              <a:t>átlag, </a:t>
            </a:r>
            <a:r>
              <a:rPr lang="hu-HU" noProof="0" dirty="0" smtClean="0"/>
              <a:t>medián, összeg</a:t>
            </a:r>
            <a:endParaRPr lang="hu-HU" noProof="0" dirty="0"/>
          </a:p>
          <a:p>
            <a:pPr lvl="1"/>
            <a:r>
              <a:rPr lang="hu-HU" noProof="0" dirty="0"/>
              <a:t>szórás, </a:t>
            </a:r>
            <a:r>
              <a:rPr lang="hu-HU" noProof="0" dirty="0">
                <a:solidFill>
                  <a:srgbClr val="FF0000"/>
                </a:solidFill>
              </a:rPr>
              <a:t>egyedi értékek száma</a:t>
            </a:r>
          </a:p>
          <a:p>
            <a:pPr lvl="1"/>
            <a:r>
              <a:rPr lang="hu-HU" noProof="0" dirty="0"/>
              <a:t>legritkább érték, leggyakoribb </a:t>
            </a:r>
            <a:r>
              <a:rPr lang="hu-HU" noProof="0" dirty="0" smtClean="0"/>
              <a:t>érték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814116"/>
            <a:ext cx="5715000" cy="1571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3487182"/>
            <a:ext cx="5715000" cy="15716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5193745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784" y="134303"/>
            <a:ext cx="5715000" cy="1571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7805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Területi interpoláció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noProof="0" dirty="0" smtClean="0"/>
              <a:t>DEMO</a:t>
            </a:r>
          </a:p>
          <a:p>
            <a:pPr lvl="1"/>
            <a:r>
              <a:rPr lang="hu-HU" noProof="0" dirty="0" err="1" smtClean="0"/>
              <a:t>KEF-hálóba</a:t>
            </a:r>
            <a:r>
              <a:rPr lang="hu-HU" noProof="0" dirty="0" smtClean="0"/>
              <a:t> számolt átlagos felszínhőmérséklet </a:t>
            </a:r>
            <a:r>
              <a:rPr lang="hu-HU" noProof="0" dirty="0" smtClean="0"/>
              <a:t>átinterpolálása a </a:t>
            </a:r>
            <a:r>
              <a:rPr lang="hu-HU" noProof="0" dirty="0" smtClean="0"/>
              <a:t>településpoligonokba</a:t>
            </a:r>
          </a:p>
          <a:p>
            <a:pPr lvl="1"/>
            <a:r>
              <a:rPr lang="hu-HU" noProof="0" dirty="0" smtClean="0"/>
              <a:t>hiányzó értékek elhagyásáról figyelmeztet</a:t>
            </a:r>
          </a:p>
          <a:p>
            <a:pPr lvl="1"/>
            <a:r>
              <a:rPr lang="hu-HU" dirty="0" smtClean="0"/>
              <a:t>olyan </a:t>
            </a:r>
            <a:r>
              <a:rPr lang="hu-HU" dirty="0" err="1" smtClean="0"/>
              <a:t>variogrammodell-típust</a:t>
            </a:r>
            <a:r>
              <a:rPr lang="hu-HU" dirty="0" smtClean="0"/>
              <a:t> és osztásközt (</a:t>
            </a:r>
            <a:r>
              <a:rPr lang="hu-HU" dirty="0" err="1" smtClean="0"/>
              <a:t>Lag</a:t>
            </a:r>
            <a:r>
              <a:rPr lang="hu-HU" dirty="0" smtClean="0"/>
              <a:t> </a:t>
            </a:r>
            <a:r>
              <a:rPr lang="hu-HU" dirty="0" err="1" smtClean="0"/>
              <a:t>Size</a:t>
            </a:r>
            <a:r>
              <a:rPr lang="hu-HU" dirty="0" smtClean="0"/>
              <a:t>) válasszunk (pl. </a:t>
            </a:r>
            <a:r>
              <a:rPr lang="hu-HU" dirty="0" err="1" smtClean="0"/>
              <a:t>Stable</a:t>
            </a:r>
            <a:r>
              <a:rPr lang="hu-HU" dirty="0" smtClean="0"/>
              <a:t> + 2000), aminél a kék keresztek többsége a piros intervallumokba esik, és az </a:t>
            </a:r>
            <a:r>
              <a:rPr lang="hu-HU" dirty="0" err="1" smtClean="0"/>
              <a:t>y-tengelyen</a:t>
            </a:r>
            <a:r>
              <a:rPr lang="hu-HU" dirty="0" smtClean="0"/>
              <a:t> nincs negatív érték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Analyst</a:t>
            </a:r>
            <a:r>
              <a:rPr lang="hu-HU" noProof="0" dirty="0" smtClean="0"/>
              <a:t> </a:t>
            </a:r>
            <a:r>
              <a:rPr lang="hu-HU" noProof="0" dirty="0" err="1" smtClean="0"/>
              <a:t>Tools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Working</a:t>
            </a:r>
            <a:r>
              <a:rPr lang="hu-HU" noProof="0" dirty="0" smtClean="0"/>
              <a:t> </a:t>
            </a:r>
            <a:r>
              <a:rPr lang="hu-HU" noProof="0" dirty="0" err="1" smtClean="0"/>
              <a:t>with</a:t>
            </a:r>
            <a:r>
              <a:rPr lang="hu-HU" noProof="0" dirty="0" smtClean="0"/>
              <a:t> </a:t>
            </a:r>
            <a:r>
              <a:rPr lang="hu-HU" noProof="0" dirty="0" err="1" smtClean="0"/>
              <a:t>Geostatistical</a:t>
            </a:r>
            <a:r>
              <a:rPr lang="hu-HU" noProof="0" dirty="0" smtClean="0"/>
              <a:t> </a:t>
            </a:r>
            <a:r>
              <a:rPr lang="hu-HU" noProof="0" dirty="0" err="1" smtClean="0"/>
              <a:t>Layers</a:t>
            </a:r>
            <a:r>
              <a:rPr lang="hu-HU" noProof="0" dirty="0" smtClean="0"/>
              <a:t> &gt; </a:t>
            </a:r>
            <a:r>
              <a:rPr lang="hu-HU" noProof="0" dirty="0" err="1" smtClean="0"/>
              <a:t>Areal</a:t>
            </a:r>
            <a:r>
              <a:rPr lang="hu-HU" noProof="0" dirty="0" smtClean="0"/>
              <a:t> </a:t>
            </a:r>
            <a:r>
              <a:rPr lang="hu-HU" noProof="0" dirty="0" err="1" smtClean="0"/>
              <a:t>Interpolation</a:t>
            </a:r>
            <a:r>
              <a:rPr lang="hu-HU" noProof="0" dirty="0" smtClean="0"/>
              <a:t> </a:t>
            </a:r>
            <a:r>
              <a:rPr lang="hu-HU" noProof="0" dirty="0" err="1" smtClean="0"/>
              <a:t>Layer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Polygons</a:t>
            </a:r>
            <a:endParaRPr lang="hu-HU" noProof="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3" y="1600460"/>
            <a:ext cx="3579821" cy="1959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344" y="64843"/>
            <a:ext cx="3579821" cy="14536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343" y="3626336"/>
            <a:ext cx="3576468" cy="1045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1" b="4988"/>
          <a:stretch/>
        </p:blipFill>
        <p:spPr>
          <a:xfrm>
            <a:off x="8476343" y="4737545"/>
            <a:ext cx="3576468" cy="2067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36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 smtClean="0"/>
              <a:t>Köszönöm a figyelmet!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smtClean="0"/>
              <a:t>kérdések?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4013</Words>
  <Application>Microsoft Office PowerPoint</Application>
  <PresentationFormat>Szélesvásznú</PresentationFormat>
  <Paragraphs>768</Paragraphs>
  <Slides>91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91</vt:i4>
      </vt:variant>
    </vt:vector>
  </HeadingPairs>
  <TitlesOfParts>
    <vt:vector size="97" baseType="lpstr">
      <vt:lpstr>Arial</vt:lpstr>
      <vt:lpstr>Arial Narrow</vt:lpstr>
      <vt:lpstr>Calibri</vt:lpstr>
      <vt:lpstr>Courier New</vt:lpstr>
      <vt:lpstr>Wingdings</vt:lpstr>
      <vt:lpstr>Office-téma</vt:lpstr>
      <vt:lpstr>Geostatisztikai műveletek</vt:lpstr>
      <vt:lpstr>Tartalom</vt:lpstr>
      <vt:lpstr>Tartalom</vt:lpstr>
      <vt:lpstr>Előkészítés</vt:lpstr>
      <vt:lpstr>Raszterek területi statisztikái</vt:lpstr>
      <vt:lpstr>Raszterek területi statisztikái</vt:lpstr>
      <vt:lpstr>Raszterek területi statisztikái</vt:lpstr>
      <vt:lpstr>Raszterek területi statisztikái</vt:lpstr>
      <vt:lpstr>Raszterek területi statisztikái</vt:lpstr>
      <vt:lpstr>Raszterek területi statisztikái</vt:lpstr>
      <vt:lpstr>Raszterek területi statisztikái</vt:lpstr>
      <vt:lpstr>Raszterek területi statisztikái</vt:lpstr>
      <vt:lpstr>Raszterek területi statisztikái – feladat</vt:lpstr>
      <vt:lpstr>Raszterek területi statisztikái</vt:lpstr>
      <vt:lpstr>Raszterek területi statisztikái – feladat</vt:lpstr>
      <vt:lpstr>Raszterek területi hisztogramja</vt:lpstr>
      <vt:lpstr>Raszterek területi hisztogramja</vt:lpstr>
      <vt:lpstr>Raszterek területi hisztogramja</vt:lpstr>
      <vt:lpstr>Raszterek területi hisztogramja – feladat</vt:lpstr>
      <vt:lpstr>Korreláció</vt:lpstr>
      <vt:lpstr>Korreláció</vt:lpstr>
      <vt:lpstr>Korreláció</vt:lpstr>
      <vt:lpstr>Korreláció</vt:lpstr>
      <vt:lpstr>Korreláció</vt:lpstr>
      <vt:lpstr>Lokális korreláció</vt:lpstr>
      <vt:lpstr>Térbeli autokorreláció</vt:lpstr>
      <vt:lpstr>Térbeli autokorreláció</vt:lpstr>
      <vt:lpstr>Térbeli autokorreláció</vt:lpstr>
      <vt:lpstr>Térbeli autokorreláció</vt:lpstr>
      <vt:lpstr>Térbeli autokorreláció</vt:lpstr>
      <vt:lpstr>Térbeli autokorreláció</vt:lpstr>
      <vt:lpstr>Térbeli autokorreláció</vt:lpstr>
      <vt:lpstr>Térbeli autokorreláció – feladat</vt:lpstr>
      <vt:lpstr>Térbeli autokorreláció</vt:lpstr>
      <vt:lpstr>Korrelogram</vt:lpstr>
      <vt:lpstr>Korrelogram</vt:lpstr>
      <vt:lpstr>Korrelogram</vt:lpstr>
      <vt:lpstr>(Fél)variogram</vt:lpstr>
      <vt:lpstr>(Fél)variogram</vt:lpstr>
      <vt:lpstr>(Fél)variogram</vt:lpstr>
      <vt:lpstr>(Fél)variogram</vt:lpstr>
      <vt:lpstr>Kovariogram</vt:lpstr>
      <vt:lpstr>Félvariogram és kovariogram</vt:lpstr>
      <vt:lpstr>Félvariogram és kovariogram</vt:lpstr>
      <vt:lpstr>Hisztogram</vt:lpstr>
      <vt:lpstr>Interpoláció</vt:lpstr>
      <vt:lpstr>Térbeli interpoláció</vt:lpstr>
      <vt:lpstr>Térbeli interpoláció</vt:lpstr>
      <vt:lpstr>Térbeli interpoláció</vt:lpstr>
      <vt:lpstr>Térbeli interpoláció</vt:lpstr>
      <vt:lpstr>Interpolátorok - legközelebbi szomszéd (nearest neighbor, NN)</vt:lpstr>
      <vt:lpstr>Interpolátorok – természetes szomszéd (natural neighbor, NaN)</vt:lpstr>
      <vt:lpstr>Interpolátorok – háromszögbázisú interpoláció (triangulation, TIN)</vt:lpstr>
      <vt:lpstr>Interpolátorok – távolsággal fordítottan arányos súlyozás (inverse distance weighted/weighting, IDW)</vt:lpstr>
      <vt:lpstr>Interpolátorok – spline</vt:lpstr>
      <vt:lpstr>Interpolátorok – spline</vt:lpstr>
      <vt:lpstr>Interpolátorok – krigelés</vt:lpstr>
      <vt:lpstr>Interpolátorok – krigelés</vt:lpstr>
      <vt:lpstr>Krigelés típusai</vt:lpstr>
      <vt:lpstr>Krigelés típusai</vt:lpstr>
      <vt:lpstr>Krigelés típusai</vt:lpstr>
      <vt:lpstr>Interpolációk csoportosítása – 1. determinisztikusság</vt:lpstr>
      <vt:lpstr>Interpolációk csoportosítása – 1. determinisztikusság</vt:lpstr>
      <vt:lpstr>Interpolációk csoportosítása – 2. ismert értékek megőrzése</vt:lpstr>
      <vt:lpstr>Interpolációk csoportosítása – 3. helyi vagy globális</vt:lpstr>
      <vt:lpstr>Interpolációk csoportosítása – 4. konvexitás</vt:lpstr>
      <vt:lpstr>Interpolációk csoportosítása – 5. törésmentesség</vt:lpstr>
      <vt:lpstr>Interpolációk csoportosítása – 6. változók száma</vt:lpstr>
      <vt:lpstr>Interpolációk csoportosítása – 7. számításigény</vt:lpstr>
      <vt:lpstr>Interpolációk csoportosítása</vt:lpstr>
      <vt:lpstr>Interpolációk csoportosítása</vt:lpstr>
      <vt:lpstr>Térbeli interpolációk ArcMapben</vt:lpstr>
      <vt:lpstr>Gyors interpolációk ArcMapben</vt:lpstr>
      <vt:lpstr>Gyors interpolációk ArcMapben</vt:lpstr>
      <vt:lpstr>Gyors interpolációk ArcMapben</vt:lpstr>
      <vt:lpstr>Gyors interpolációk ArcMapben</vt:lpstr>
      <vt:lpstr>Gyors interpolációk ArcMapben – feladat</vt:lpstr>
      <vt:lpstr>Átgondolt interpolációk ArcMapben</vt:lpstr>
      <vt:lpstr>Átgondolt interpolációk ArcMapben</vt:lpstr>
      <vt:lpstr>Átgondolt interpolációk ArcMapben</vt:lpstr>
      <vt:lpstr>Átgondolt interpolációk ArcMapben – feladat</vt:lpstr>
      <vt:lpstr>Geostatisztikai réteg</vt:lpstr>
      <vt:lpstr>Geostatisztikai réteg</vt:lpstr>
      <vt:lpstr>Geostatisztikai réteg – feladat</vt:lpstr>
      <vt:lpstr>Geostatisztikus felelőssége</vt:lpstr>
      <vt:lpstr>Kiértékelés</vt:lpstr>
      <vt:lpstr>Kiértékelés</vt:lpstr>
      <vt:lpstr>Területi interpoláció</vt:lpstr>
      <vt:lpstr>Területi interpoláció</vt:lpstr>
      <vt:lpstr>Területi interpoláció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194</cp:revision>
  <dcterms:created xsi:type="dcterms:W3CDTF">2021-09-14T06:27:21Z</dcterms:created>
  <dcterms:modified xsi:type="dcterms:W3CDTF">2023-04-03T18:27:21Z</dcterms:modified>
</cp:coreProperties>
</file>